
<file path=[Content_Types].xml><?xml version="1.0" encoding="utf-8"?>
<Types xmlns="http://schemas.openxmlformats.org/package/2006/content-types">
  <Default Extension="xml" ContentType="application/vnd.openxmlformats-package.core-properties+xml"/>
  <Default Extension="jpeg" ContentType="image/jpeg"/>
  <Default Extension="jpg" ContentType="image/jpeg"/>
  <Default Extension="png" ContentType="image/png"/>
  <Default Extension="mp4" ContentType="video/mp4"/>
  <Default Extension="rels" ContentType="application/vnd.openxmlformats-package.relationships+xml"/>
  <Override PartName="/ppt/presentation.xml" ContentType="application/vnd.openxmlformats-officedocument.presentationml.presentation.main+xml"/>
  <Override PartName="/ppt/slides/slide7.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s/slide12.xml" ContentType="application/vnd.openxmlformats-officedocument.presentationml.slide+xml"/>
  <Override PartName="/ppt/slides/slide17.xml" ContentType="application/vnd.openxmlformats-officedocument.presentationml.slide+xml"/>
  <Override PartName="/ppt/slides/slide25.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viewProps.xml" ContentType="application/vnd.openxmlformats-officedocument.presentationml.viewProps+xml"/>
  <Override PartName="/ppt/slides/slide6.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changesInfos/changesInfo1.xml" ContentType="application/vnd.ms-powerpoint.changesinfo+xml"/>
  <Override PartName="/ppt/slides/slide4.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tableStyles.xml" ContentType="application/vnd.openxmlformats-officedocument.presentationml.tableStyles+xml"/>
  <Override PartName="/ppt/slides/slide9.xml" ContentType="application/vnd.openxmlformats-officedocument.presentationml.slide+xml"/>
  <Override PartName="/ppt/slides/slide18.xml" ContentType="application/vnd.openxmlformats-officedocument.presentationml.slide+xml"/>
  <Override PartName="/ppt/slides/slide30.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29.xml" ContentType="application/vnd.openxmlformats-officedocument.presentationml.slide+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756" r:id="rId1"/>
  </p:sldMasterIdLst>
  <p:sldIdLst>
    <p:sldId id="311" r:id="rId2"/>
    <p:sldId id="269" r:id="rId3"/>
    <p:sldId id="270" r:id="rId4"/>
    <p:sldId id="322" r:id="rId5"/>
    <p:sldId id="256" r:id="rId6"/>
    <p:sldId id="257" r:id="rId7"/>
    <p:sldId id="258" r:id="rId8"/>
    <p:sldId id="272" r:id="rId9"/>
    <p:sldId id="321" r:id="rId10"/>
    <p:sldId id="267" r:id="rId11"/>
    <p:sldId id="259" r:id="rId12"/>
    <p:sldId id="320" r:id="rId13"/>
    <p:sldId id="262" r:id="rId14"/>
    <p:sldId id="266" r:id="rId15"/>
    <p:sldId id="275" r:id="rId16"/>
    <p:sldId id="277" r:id="rId17"/>
    <p:sldId id="319" r:id="rId18"/>
    <p:sldId id="300" r:id="rId19"/>
    <p:sldId id="291" r:id="rId20"/>
    <p:sldId id="302" r:id="rId21"/>
    <p:sldId id="304" r:id="rId22"/>
    <p:sldId id="303" r:id="rId23"/>
    <p:sldId id="299" r:id="rId24"/>
    <p:sldId id="305" r:id="rId25"/>
    <p:sldId id="308" r:id="rId26"/>
    <p:sldId id="309" r:id="rId27"/>
    <p:sldId id="286" r:id="rId28"/>
    <p:sldId id="310" r:id="rId29"/>
    <p:sldId id="313" r:id="rId30"/>
    <p:sldId id="315" r:id="rId31"/>
    <p:sldId id="31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4660"/>
  </p:normalViewPr>
  <p:slideViewPr>
    <p:cSldViewPr snapToGrid="0">
      <p:cViewPr>
        <p:scale>
          <a:sx n="70" d="100"/>
          <a:sy n="70" d="100"/>
        </p:scale>
        <p:origin x="931" y="32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slide" Target="/ppt/slides/slide2.xml" Id="rId3" /><Relationship Type="http://schemas.openxmlformats.org/officeDocument/2006/relationships/slide" Target="/ppt/slides/slide20.xml" Id="rId21" /><Relationship Type="http://schemas.openxmlformats.org/officeDocument/2006/relationships/viewProps" Target="/ppt/viewProps.xml" Id="rId34"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presProps" Target="/ppt/presProps.xml" Id="rId33"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slide" Target="/ppt/slides/slide28.xml"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slide" Target="/ppt/slides/slide31.xml" Id="rId32" /><Relationship Type="http://schemas.microsoft.com/office/2016/11/relationships/changesInfo" Target="/ppt/changesInfos/changesInfo1.xml" Id="rId37"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slide" Target="/ppt/slides/slide27.xml" Id="rId28" /><Relationship Type="http://schemas.openxmlformats.org/officeDocument/2006/relationships/tableStyles" Target="/ppt/tableStyles.xml" Id="rId36"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slide" Target="/ppt/slides/slide30.xml" Id="rId31"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slide" Target="/ppt/slides/slide26.xml" Id="rId27" /><Relationship Type="http://schemas.openxmlformats.org/officeDocument/2006/relationships/slide" Target="/ppt/slides/slide29.xml" Id="rId30" /><Relationship Type="http://schemas.openxmlformats.org/officeDocument/2006/relationships/theme" Target="/ppt/theme/theme1.xml" Id="rId35"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oz khuskivadze" userId="7df01a406bd3e317" providerId="LiveId" clId="{E57ACFFB-8CDC-457D-A69C-6A4A6F045289}"/>
    <pc:docChg chg="custSel modSld">
      <pc:chgData name="nikoloz khuskivadze" userId="7df01a406bd3e317" providerId="LiveId" clId="{E57ACFFB-8CDC-457D-A69C-6A4A6F045289}" dt="2026-01-28T00:27:39.792" v="3" actId="478"/>
      <pc:docMkLst>
        <pc:docMk/>
      </pc:docMkLst>
      <pc:sldChg chg="delSp mod">
        <pc:chgData name="nikoloz khuskivadze" userId="7df01a406bd3e317" providerId="LiveId" clId="{E57ACFFB-8CDC-457D-A69C-6A4A6F045289}" dt="2026-01-28T00:26:11.894" v="0" actId="478"/>
        <pc:sldMkLst>
          <pc:docMk/>
          <pc:sldMk cId="2843237694" sldId="310"/>
        </pc:sldMkLst>
        <pc:spChg chg="del">
          <ac:chgData name="nikoloz khuskivadze" userId="7df01a406bd3e317" providerId="LiveId" clId="{E57ACFFB-8CDC-457D-A69C-6A4A6F045289}" dt="2026-01-28T00:26:11.894" v="0" actId="478"/>
          <ac:spMkLst>
            <pc:docMk/>
            <pc:sldMk cId="2843237694" sldId="310"/>
            <ac:spMk id="2" creationId="{00000000-0000-0000-0000-000000000000}"/>
          </ac:spMkLst>
        </pc:spChg>
      </pc:sldChg>
      <pc:sldChg chg="delSp mod">
        <pc:chgData name="nikoloz khuskivadze" userId="7df01a406bd3e317" providerId="LiveId" clId="{E57ACFFB-8CDC-457D-A69C-6A4A6F045289}" dt="2026-01-28T00:26:38.303" v="1" actId="478"/>
        <pc:sldMkLst>
          <pc:docMk/>
          <pc:sldMk cId="4155792738" sldId="313"/>
        </pc:sldMkLst>
        <pc:spChg chg="del">
          <ac:chgData name="nikoloz khuskivadze" userId="7df01a406bd3e317" providerId="LiveId" clId="{E57ACFFB-8CDC-457D-A69C-6A4A6F045289}" dt="2026-01-28T00:26:38.303" v="1" actId="478"/>
          <ac:spMkLst>
            <pc:docMk/>
            <pc:sldMk cId="4155792738" sldId="313"/>
            <ac:spMk id="2" creationId="{00000000-0000-0000-0000-000000000000}"/>
          </ac:spMkLst>
        </pc:spChg>
      </pc:sldChg>
      <pc:sldChg chg="delSp mod">
        <pc:chgData name="nikoloz khuskivadze" userId="7df01a406bd3e317" providerId="LiveId" clId="{E57ACFFB-8CDC-457D-A69C-6A4A6F045289}" dt="2026-01-28T00:27:17.171" v="2" actId="478"/>
        <pc:sldMkLst>
          <pc:docMk/>
          <pc:sldMk cId="855102975" sldId="315"/>
        </pc:sldMkLst>
        <pc:spChg chg="del">
          <ac:chgData name="nikoloz khuskivadze" userId="7df01a406bd3e317" providerId="LiveId" clId="{E57ACFFB-8CDC-457D-A69C-6A4A6F045289}" dt="2026-01-28T00:27:17.171" v="2" actId="478"/>
          <ac:spMkLst>
            <pc:docMk/>
            <pc:sldMk cId="855102975" sldId="315"/>
            <ac:spMk id="2" creationId="{00000000-0000-0000-0000-000000000000}"/>
          </ac:spMkLst>
        </pc:spChg>
      </pc:sldChg>
      <pc:sldChg chg="delSp mod">
        <pc:chgData name="nikoloz khuskivadze" userId="7df01a406bd3e317" providerId="LiveId" clId="{E57ACFFB-8CDC-457D-A69C-6A4A6F045289}" dt="2026-01-28T00:27:39.792" v="3" actId="478"/>
        <pc:sldMkLst>
          <pc:docMk/>
          <pc:sldMk cId="85320882" sldId="318"/>
        </pc:sldMkLst>
        <pc:spChg chg="del">
          <ac:chgData name="nikoloz khuskivadze" userId="7df01a406bd3e317" providerId="LiveId" clId="{E57ACFFB-8CDC-457D-A69C-6A4A6F045289}" dt="2026-01-28T00:27:39.792" v="3" actId="478"/>
          <ac:spMkLst>
            <pc:docMk/>
            <pc:sldMk cId="85320882" sldId="318"/>
            <ac:spMk id="2" creationId="{00000000-0000-0000-0000-000000000000}"/>
          </ac:spMkLst>
        </pc:spChg>
      </pc:sldChg>
    </pc:docChg>
  </pc:docChgLst>
</pc:chgInfo>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549153-B206-4929-93DA-32C99940619A}"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1B669-E6B1-4B28-8DAD-1FAFAF421BD0}" type="slidenum">
              <a:rPr lang="en-US" smtClean="0"/>
              <a:t>‹#›</a:t>
            </a:fld>
            <a:endParaRPr lang="en-US"/>
          </a:p>
        </p:txBody>
      </p:sp>
    </p:spTree>
    <p:extLst>
      <p:ext uri="{BB962C8B-B14F-4D97-AF65-F5344CB8AC3E}">
        <p14:creationId xmlns:p14="http://schemas.microsoft.com/office/powerpoint/2010/main" val="3414948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549153-B206-4929-93DA-32C99940619A}"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1B669-E6B1-4B28-8DAD-1FAFAF421BD0}" type="slidenum">
              <a:rPr lang="en-US" smtClean="0"/>
              <a:t>‹#›</a:t>
            </a:fld>
            <a:endParaRPr lang="en-US"/>
          </a:p>
        </p:txBody>
      </p:sp>
    </p:spTree>
    <p:extLst>
      <p:ext uri="{BB962C8B-B14F-4D97-AF65-F5344CB8AC3E}">
        <p14:creationId xmlns:p14="http://schemas.microsoft.com/office/powerpoint/2010/main" val="691927268"/>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2.xml" Id="rId2" /><Relationship Type="http://schemas.openxmlformats.org/officeDocument/2006/relationships/slideLayout" Target="/ppt/slideLayouts/slideLayout1.xml" Id="rId1" /></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49153-B206-4929-93DA-32C99940619A}" type="datetimeFigureOut">
              <a:rPr lang="en-US" smtClean="0"/>
              <a:t>1/28/2026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F1B669-E6B1-4B28-8DAD-1FAFAF421BD0}" type="slidenum">
              <a:rPr lang="en-US" smtClean="0"/>
              <a:t>‹#›</a:t>
            </a:fld>
            <a:endParaRPr lang="en-US"/>
          </a:p>
        </p:txBody>
      </p:sp>
    </p:spTree>
    <p:extLst>
      <p:ext uri="{BB962C8B-B14F-4D97-AF65-F5344CB8AC3E}">
        <p14:creationId xmlns:p14="http://schemas.microsoft.com/office/powerpoint/2010/main" val="979965033"/>
      </p:ext>
    </p:extLst>
  </p:cSld>
  <p:clrMap bg1="lt1" tx1="dk1" bg2="lt2" tx2="dk2" accent1="accent1" accent2="accent2" accent3="accent3" accent4="accent4" accent5="accent5" accent6="accent6" hlink="hlink" folHlink="folHlink"/>
  <p:sldLayoutIdLst>
    <p:sldLayoutId id="2147483757" r:id="rId1"/>
    <p:sldLayoutId id="21474837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jpg" Id="rId3" /><Relationship Type="http://schemas.openxmlformats.org/officeDocument/2006/relationships/image" Target="/ppt/media/image1.jpg" Id="rId2" /><Relationship Type="http://schemas.openxmlformats.org/officeDocument/2006/relationships/slideLayout" Target="/ppt/slideLayouts/slideLayout2.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2.xml.rels>&#65279;<?xml version="1.0" encoding="utf-8"?><Relationships xmlns="http://schemas.openxmlformats.org/package/2006/relationships"><Relationship Type="http://schemas.openxmlformats.org/officeDocument/2006/relationships/image" Target="/ppt/media/image5.jpg" Id="rId2" /><Relationship Type="http://schemas.openxmlformats.org/officeDocument/2006/relationships/slideLayout" Target="/ppt/slideLayouts/slideLayout2.xml"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6.xml.rels>&#65279;<?xml version="1.0" encoding="utf-8"?><Relationships xmlns="http://schemas.openxmlformats.org/package/2006/relationships"><Relationship Type="http://schemas.openxmlformats.org/officeDocument/2006/relationships/image" Target="/ppt/media/image6.jpg" Id="rId3" /><Relationship Type="http://schemas.openxmlformats.org/officeDocument/2006/relationships/slideLayout" Target="/ppt/slideLayouts/slideLayout2.xml" Id="rId1" /><Relationship Type="http://schemas.openxmlformats.org/officeDocument/2006/relationships/hyperlink" Target="https://documents.cap.org/protocols/Prostate_4.3.0.0.REL_CAPCP.pdf" TargetMode="External" Id="rId2" /></Relationships>
</file>

<file path=ppt/slides/_rels/slide17.xml.rels>&#65279;<?xml version="1.0" encoding="utf-8"?><Relationships xmlns="http://schemas.openxmlformats.org/package/2006/relationships"><Relationship Type="http://schemas.openxmlformats.org/officeDocument/2006/relationships/slideLayout" Target="/ppt/slideLayouts/slideLayout2.xml" Id="rId3" /><Relationship Type="http://schemas.openxmlformats.org/officeDocument/2006/relationships/image" Target="/ppt/media/image7.png" Id="rId4" /><Relationship Type="http://schemas.openxmlformats.org/officeDocument/2006/relationships/video" Target="/ppt/media/media2.mp4" Id="rId2" /><Relationship Type="http://schemas.microsoft.com/office/2007/relationships/media" Target="/ppt/media/media2.mp4" Id="rId1" /></Relationships>
</file>

<file path=ppt/slides/_rels/slide18.xml.rels>&#65279;<?xml version="1.0" encoding="utf-8"?><Relationships xmlns="http://schemas.openxmlformats.org/package/2006/relationships"><Relationship Type="http://schemas.openxmlformats.org/officeDocument/2006/relationships/image" Target="/ppt/media/image9.jpeg" Id="rId3" /><Relationship Type="http://schemas.openxmlformats.org/officeDocument/2006/relationships/image" Target="/ppt/media/image8.jpeg" Id="rId2" /><Relationship Type="http://schemas.openxmlformats.org/officeDocument/2006/relationships/slideLayout" Target="/ppt/slideLayouts/slideLayout2.xml" Id="rId1" /><Relationship Type="http://schemas.openxmlformats.org/officeDocument/2006/relationships/image" Target="/ppt/media/image12.jpeg" Id="rId6" /><Relationship Type="http://schemas.openxmlformats.org/officeDocument/2006/relationships/image" Target="/ppt/media/image11.jpeg" Id="rId5" /><Relationship Type="http://schemas.openxmlformats.org/officeDocument/2006/relationships/image" Target="/ppt/media/image10.jpeg" Id="rId4" /></Relationships>
</file>

<file path=ppt/slides/_rels/slide19.xml.rels>&#65279;<?xml version="1.0" encoding="utf-8"?><Relationships xmlns="http://schemas.openxmlformats.org/package/2006/relationships"><Relationship Type="http://schemas.openxmlformats.org/officeDocument/2006/relationships/image" Target="/ppt/media/image14.jpeg" Id="rId3" /><Relationship Type="http://schemas.openxmlformats.org/officeDocument/2006/relationships/image" Target="/ppt/media/image13.jpg" Id="rId2" /><Relationship Type="http://schemas.openxmlformats.org/officeDocument/2006/relationships/slideLayout" Target="/ppt/slideLayouts/slideLayout2.xml" Id="rId1" /><Relationship Type="http://schemas.openxmlformats.org/officeDocument/2006/relationships/image" Target="/ppt/media/image17.jpeg" Id="rId6" /><Relationship Type="http://schemas.openxmlformats.org/officeDocument/2006/relationships/image" Target="/ppt/media/image16.jpeg" Id="rId5" /><Relationship Type="http://schemas.openxmlformats.org/officeDocument/2006/relationships/image" Target="/ppt/media/image15.jpeg" Id="rId4"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0.xml.rels>&#65279;<?xml version="1.0" encoding="utf-8"?><Relationships xmlns="http://schemas.openxmlformats.org/package/2006/relationships"><Relationship Type="http://schemas.openxmlformats.org/officeDocument/2006/relationships/image" Target="/ppt/media/image19.jpeg" Id="rId3" /><Relationship Type="http://schemas.openxmlformats.org/officeDocument/2006/relationships/image" Target="/ppt/media/image18.jpg" Id="rId2" /><Relationship Type="http://schemas.openxmlformats.org/officeDocument/2006/relationships/slideLayout" Target="/ppt/slideLayouts/slideLayout2.xml" Id="rId1" /><Relationship Type="http://schemas.openxmlformats.org/officeDocument/2006/relationships/image" Target="/ppt/media/image22.jpeg" Id="rId6" /><Relationship Type="http://schemas.openxmlformats.org/officeDocument/2006/relationships/image" Target="/ppt/media/image21.jpeg" Id="rId5" /><Relationship Type="http://schemas.openxmlformats.org/officeDocument/2006/relationships/image" Target="/ppt/media/image20.jpeg" Id="rId4" /></Relationships>
</file>

<file path=ppt/slides/_rels/slide21.xml.rels>&#65279;<?xml version="1.0" encoding="utf-8"?><Relationships xmlns="http://schemas.openxmlformats.org/package/2006/relationships"><Relationship Type="http://schemas.openxmlformats.org/officeDocument/2006/relationships/image" Target="/ppt/media/image24.jpeg" Id="rId3" /><Relationship Type="http://schemas.openxmlformats.org/officeDocument/2006/relationships/image" Target="/ppt/media/image23.jpg" Id="rId2" /><Relationship Type="http://schemas.openxmlformats.org/officeDocument/2006/relationships/slideLayout" Target="/ppt/slideLayouts/slideLayout2.xml" Id="rId1" /><Relationship Type="http://schemas.openxmlformats.org/officeDocument/2006/relationships/image" Target="/ppt/media/image27.jpeg" Id="rId6" /><Relationship Type="http://schemas.openxmlformats.org/officeDocument/2006/relationships/image" Target="/ppt/media/image26.jpeg" Id="rId5" /><Relationship Type="http://schemas.openxmlformats.org/officeDocument/2006/relationships/image" Target="/ppt/media/image25.jpeg" Id="rId4" /></Relationships>
</file>

<file path=ppt/slides/_rels/slide22.xml.rels>&#65279;<?xml version="1.0" encoding="utf-8"?><Relationships xmlns="http://schemas.openxmlformats.org/package/2006/relationships"><Relationship Type="http://schemas.openxmlformats.org/officeDocument/2006/relationships/image" Target="/ppt/media/image29.jpeg" Id="rId3" /><Relationship Type="http://schemas.openxmlformats.org/officeDocument/2006/relationships/image" Target="/ppt/media/image28.jpg" Id="rId2" /><Relationship Type="http://schemas.openxmlformats.org/officeDocument/2006/relationships/slideLayout" Target="/ppt/slideLayouts/slideLayout2.xml" Id="rId1" /><Relationship Type="http://schemas.openxmlformats.org/officeDocument/2006/relationships/image" Target="/ppt/media/image30.jpeg" Id="rId4" /></Relationships>
</file>

<file path=ppt/slides/_rels/slide23.xml.rels>&#65279;<?xml version="1.0" encoding="utf-8"?><Relationships xmlns="http://schemas.openxmlformats.org/package/2006/relationships"><Relationship Type="http://schemas.openxmlformats.org/officeDocument/2006/relationships/image" Target="/ppt/media/image32.jpeg" Id="rId3" /><Relationship Type="http://schemas.openxmlformats.org/officeDocument/2006/relationships/image" Target="/ppt/media/image31.jpg" Id="rId2" /><Relationship Type="http://schemas.openxmlformats.org/officeDocument/2006/relationships/slideLayout" Target="/ppt/slideLayouts/slideLayout2.xml" Id="rId1" /><Relationship Type="http://schemas.openxmlformats.org/officeDocument/2006/relationships/image" Target="/ppt/media/image35.jpeg" Id="rId6" /><Relationship Type="http://schemas.openxmlformats.org/officeDocument/2006/relationships/image" Target="/ppt/media/image34.jpeg" Id="rId5" /><Relationship Type="http://schemas.openxmlformats.org/officeDocument/2006/relationships/image" Target="/ppt/media/image33.jpeg" Id="rId4" /></Relationships>
</file>

<file path=ppt/slides/_rels/slide24.xml.rels>&#65279;<?xml version="1.0" encoding="utf-8"?><Relationships xmlns="http://schemas.openxmlformats.org/package/2006/relationships"><Relationship Type="http://schemas.openxmlformats.org/officeDocument/2006/relationships/image" Target="/ppt/media/image37.jpeg" Id="rId3" /><Relationship Type="http://schemas.openxmlformats.org/officeDocument/2006/relationships/image" Target="/ppt/media/image36.jpg" Id="rId2" /><Relationship Type="http://schemas.openxmlformats.org/officeDocument/2006/relationships/slideLayout" Target="/ppt/slideLayouts/slideLayout2.xml" Id="rId1" /></Relationships>
</file>

<file path=ppt/slides/_rels/slide2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6.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7.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s://www.semanticscholar.org/author/T.-Sulaberidze/1918645" TargetMode="External" Id="rId3" /><Relationship Type="http://schemas.openxmlformats.org/officeDocument/2006/relationships/hyperlink" Target="https://documents.cap.org/protocols/Prostate_4.3.0.0.REL_CAPCP.pdf" TargetMode="External" Id="rId7" /><Relationship Type="http://schemas.openxmlformats.org/officeDocument/2006/relationships/hyperlink" Target="https://www.semanticscholar.org/author/B.-Partsvania/4314229" TargetMode="External" Id="rId2" /><Relationship Type="http://schemas.openxmlformats.org/officeDocument/2006/relationships/hyperlink" Target="https://www.semanticscholar.org/author/K.-Chubinidze/13899924" TargetMode="External" Id="rId6" /><Relationship Type="http://schemas.openxmlformats.org/officeDocument/2006/relationships/hyperlink" Target="https://www.semanticscholar.org/author/L.-Shoshiashvili/48439095" TargetMode="External" Id="rId5" /><Relationship Type="http://schemas.openxmlformats.org/officeDocument/2006/relationships/hyperlink" Target="https://www.semanticscholar.org/author/Alexandre-Khuskivadze/83218314" TargetMode="External" Id="rId4" /></Relationships>
</file>

<file path=ppt/slides/_rels/slide29.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0.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2.xml" Id="rId3" /><Relationship Type="http://schemas.openxmlformats.org/officeDocument/2006/relationships/image" Target="/ppt/media/image3.png" Id="rId4" /><Relationship Type="http://schemas.openxmlformats.org/officeDocument/2006/relationships/video" Target="/ppt/media/media1.mp4" Id="rId2" /><Relationship Type="http://schemas.microsoft.com/office/2007/relationships/media" Target="/ppt/media/media1.mp4" Id="rId1" /></Relationships>
</file>

<file path=ppt/slides/_rels/slide5.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9.xml.rels>&#65279;<?xml version="1.0" encoding="utf-8"?><Relationships xmlns="http://schemas.openxmlformats.org/package/2006/relationships"><Relationship Type="http://schemas.openxmlformats.org/officeDocument/2006/relationships/image" Target="/ppt/media/image4.jpeg" Id="rId2" /><Relationship Type="http://schemas.openxmlformats.org/officeDocument/2006/relationships/slideLayout" Target="/ppt/slideLayouts/slideLayout2.xml" Id="rId1"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2" y="0"/>
            <a:ext cx="11965172" cy="2643963"/>
          </a:xfrm>
        </p:spPr>
        <p:txBody>
          <a:bodyPr>
            <a:normAutofit/>
          </a:bodyPr>
          <a:lstStyle/>
          <a:p>
            <a:br>
              <a:rPr lang="ka-GE" sz="2400" b="1" dirty="0"/>
            </a:br>
            <a:r>
              <a:rPr lang="ka-GE" sz="2400" b="1" dirty="0"/>
              <a:t> </a:t>
            </a:r>
            <a:br>
              <a:rPr lang="ka-GE" sz="2400" b="1" dirty="0"/>
            </a:br>
            <a:r>
              <a:rPr lang="ka-GE" sz="2400" b="1" dirty="0"/>
              <a:t>                    </a:t>
            </a:r>
            <a:r>
              <a:rPr lang="en-US" sz="2400" b="1" dirty="0"/>
              <a:t>          Georgian Technical University, Institute of Cybernetics</a:t>
            </a:r>
            <a:r>
              <a:rPr lang="ka-GE" sz="2400" b="1" dirty="0"/>
              <a:t>  </a:t>
            </a:r>
            <a:br>
              <a:rPr lang="en-US" sz="2400" b="1" dirty="0"/>
            </a:br>
            <a:r>
              <a:rPr lang="en-US" sz="2400" b="1" dirty="0"/>
              <a:t>B                               </a:t>
            </a:r>
            <a:r>
              <a:rPr lang="en-US" sz="1600" b="1" dirty="0" err="1"/>
              <a:t>Besarion</a:t>
            </a:r>
            <a:r>
              <a:rPr lang="en-US" sz="1600" b="1" dirty="0"/>
              <a:t> </a:t>
            </a:r>
            <a:r>
              <a:rPr lang="en-US" sz="1600" b="1" dirty="0" err="1"/>
              <a:t>Partsvania</a:t>
            </a:r>
            <a:r>
              <a:rPr lang="en-US" sz="1600" b="1" dirty="0"/>
              <a:t>, </a:t>
            </a:r>
            <a:r>
              <a:rPr lang="en-US" sz="1600" b="1" dirty="0" err="1"/>
              <a:t>Tamaz</a:t>
            </a:r>
            <a:r>
              <a:rPr lang="en-US" sz="1600" b="1" dirty="0"/>
              <a:t> </a:t>
            </a:r>
            <a:r>
              <a:rPr lang="en-US" sz="1600" b="1" dirty="0" err="1"/>
              <a:t>Sulaberidze</a:t>
            </a:r>
            <a:r>
              <a:rPr lang="en-US" sz="1600" b="1" dirty="0"/>
              <a:t>, Alexandre </a:t>
            </a:r>
            <a:r>
              <a:rPr lang="en-US" sz="1600" b="1" dirty="0" err="1"/>
              <a:t>Khuskivadze</a:t>
            </a:r>
            <a:r>
              <a:rPr lang="en-US" sz="1600" b="1" dirty="0"/>
              <a:t>, </a:t>
            </a:r>
            <a:r>
              <a:rPr lang="en-US" sz="1600" b="1" dirty="0" err="1"/>
              <a:t>Sophio</a:t>
            </a:r>
            <a:r>
              <a:rPr lang="en-US" sz="1600" b="1" dirty="0"/>
              <a:t> </a:t>
            </a:r>
            <a:r>
              <a:rPr lang="en-US" sz="1600" b="1" dirty="0" err="1"/>
              <a:t>Abazadze</a:t>
            </a:r>
            <a:br>
              <a:rPr lang="en-US" sz="1600" b="1" dirty="0"/>
            </a:br>
            <a:r>
              <a:rPr lang="ka-GE" sz="2400" b="1" dirty="0"/>
              <a:t> </a:t>
            </a:r>
            <a:br>
              <a:rPr lang="ka-GE" sz="2400" b="1" dirty="0"/>
            </a:br>
            <a:r>
              <a:rPr lang="en-US" sz="2800" b="1" dirty="0"/>
              <a:t>Alternative optical techniques for assessing the aggressiveness of prostate cancer</a:t>
            </a:r>
            <a:br>
              <a:rPr lang="en-US" sz="2400" dirty="0">
                <a:latin typeface="Sylfaen" panose="010A0502050306030303" pitchFamily="18" charset="0"/>
              </a:rPr>
            </a:br>
            <a:r>
              <a:rPr lang="en-US" sz="2400" dirty="0">
                <a:solidFill>
                  <a:srgbClr val="FF0000"/>
                </a:solidFill>
              </a:rPr>
              <a:t>  </a:t>
            </a:r>
          </a:p>
        </p:txBody>
      </p:sp>
      <p:sp>
        <p:nvSpPr>
          <p:cNvPr id="3" name="Content Placeholder 2"/>
          <p:cNvSpPr>
            <a:spLocks noGrp="1"/>
          </p:cNvSpPr>
          <p:nvPr>
            <p:ph idx="1"/>
          </p:nvPr>
        </p:nvSpPr>
        <p:spPr>
          <a:xfrm>
            <a:off x="838200" y="2920409"/>
            <a:ext cx="10515600" cy="3256554"/>
          </a:xfrm>
        </p:spPr>
        <p:txBody>
          <a:bodyPr>
            <a:normAutofit/>
          </a:bodyPr>
          <a:lstStyle/>
          <a:p>
            <a:pPr marL="0" indent="0">
              <a:buNone/>
            </a:pPr>
            <a:r>
              <a:rPr lang="en-US" sz="2400" dirty="0">
                <a:latin typeface="Sylfaen" panose="010A0502050306030303" pitchFamily="18" charset="0"/>
              </a:rPr>
              <a:t>INTRODUCTION: </a:t>
            </a:r>
          </a:p>
          <a:p>
            <a:pPr marL="0" indent="0">
              <a:buNone/>
            </a:pPr>
            <a:r>
              <a:rPr lang="en-US" sz="2400" dirty="0">
                <a:latin typeface="Sylfaen" panose="010A0502050306030303" pitchFamily="18" charset="0"/>
              </a:rPr>
              <a:t>A comprehensive review of global cancer statistics confirms that prostate cancer is the second most common cause of cancer death in men, directly after lung cancer, emphasizing its significant impact on men's health worldwide [1].</a:t>
            </a:r>
            <a:br>
              <a:rPr lang="en-US" sz="2400" dirty="0">
                <a:latin typeface="Sylfaen" panose="010A0502050306030303" pitchFamily="18" charset="0"/>
              </a:rPr>
            </a:br>
            <a:r>
              <a:rPr lang="en-US" sz="2400" dirty="0">
                <a:latin typeface="Sylfaen" panose="010A0502050306030303" pitchFamily="18" charset="0"/>
              </a:rPr>
              <a:t>A study indicated that PSA (prostate-specific antigen) screening resulted in a 20% reduction in prostate cancer mortality. Despite the benefits of screening, prostate cancer remains a leading cause of cancer-related deaths, with significant mortality rates persisting. </a:t>
            </a:r>
            <a:r>
              <a:rPr lang="en-US" sz="2600" dirty="0">
                <a:latin typeface="Sylfaen" panose="010A0502050306030303" pitchFamily="18" charset="0"/>
              </a:rPr>
              <a:t>- </a:t>
            </a:r>
            <a:r>
              <a:rPr lang="en-US" sz="2400" b="1" dirty="0" err="1">
                <a:solidFill>
                  <a:srgbClr val="7030A0"/>
                </a:solidFill>
                <a:latin typeface="Sylfaen" panose="010A0502050306030303" pitchFamily="18" charset="0"/>
              </a:rPr>
              <a:t>Schröder</a:t>
            </a:r>
            <a:r>
              <a:rPr lang="en-US" sz="2400" b="1" dirty="0">
                <a:solidFill>
                  <a:srgbClr val="7030A0"/>
                </a:solidFill>
                <a:latin typeface="Sylfaen" panose="010A0502050306030303" pitchFamily="18" charset="0"/>
              </a:rPr>
              <a:t> 2003, McLaughlin 2024</a:t>
            </a:r>
            <a:r>
              <a:rPr lang="en-US" sz="2400" dirty="0">
                <a:latin typeface="Sylfaen" panose="010A0502050306030303" pitchFamily="18" charset="0"/>
              </a:rPr>
              <a:t>.  </a:t>
            </a:r>
            <a:endParaRPr lang="en-US" sz="2600" dirty="0">
              <a:latin typeface="Sylfaen" panose="010A0502050306030303" pitchFamily="18" charset="0"/>
            </a:endParaRP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99"/>
            <a:ext cx="1485900" cy="1409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5895" y="195004"/>
            <a:ext cx="1428750" cy="1428750"/>
          </a:xfrm>
          <a:prstGeom prst="rect">
            <a:avLst/>
          </a:prstGeom>
        </p:spPr>
      </p:pic>
    </p:spTree>
    <p:extLst>
      <p:ext uri="{BB962C8B-B14F-4D97-AF65-F5344CB8AC3E}">
        <p14:creationId xmlns:p14="http://schemas.microsoft.com/office/powerpoint/2010/main" val="12944649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5303" y="365126"/>
            <a:ext cx="10928498" cy="294094"/>
          </a:xfrm>
        </p:spPr>
        <p:txBody>
          <a:bodyPr>
            <a:normAutofit fontScale="90000"/>
          </a:bodyPr>
          <a:lstStyle/>
          <a:p>
            <a:pPr algn="ctr"/>
            <a:r>
              <a:rPr lang="en-US" sz="2400" b="1" dirty="0"/>
              <a:t>Methods</a:t>
            </a:r>
            <a:endParaRPr lang="en-US" sz="2400" dirty="0"/>
          </a:p>
        </p:txBody>
      </p:sp>
      <p:sp>
        <p:nvSpPr>
          <p:cNvPr id="3" name="Content Placeholder 2"/>
          <p:cNvSpPr>
            <a:spLocks noGrp="1"/>
          </p:cNvSpPr>
          <p:nvPr>
            <p:ph idx="1"/>
          </p:nvPr>
        </p:nvSpPr>
        <p:spPr>
          <a:xfrm>
            <a:off x="531627" y="1013636"/>
            <a:ext cx="10822173" cy="5500577"/>
          </a:xfrm>
        </p:spPr>
        <p:txBody>
          <a:bodyPr>
            <a:normAutofit fontScale="92500" lnSpcReduction="10000"/>
          </a:bodyPr>
          <a:lstStyle/>
          <a:p>
            <a:pPr marL="0" indent="0">
              <a:buNone/>
            </a:pPr>
            <a:r>
              <a:rPr lang="en-US" sz="3200" dirty="0">
                <a:latin typeface="Sylfaen" panose="010A0502050306030303" pitchFamily="18" charset="0"/>
              </a:rPr>
              <a:t>Using the infrared method, we get a two-dimensional (2D) IR image of an </a:t>
            </a:r>
            <a:r>
              <a:rPr lang="en-US" sz="3200" dirty="0">
                <a:solidFill>
                  <a:srgbClr val="FF0000"/>
                </a:solidFill>
                <a:latin typeface="Sylfaen" panose="010A0502050306030303" pitchFamily="18" charset="0"/>
              </a:rPr>
              <a:t>FPE</a:t>
            </a:r>
            <a:r>
              <a:rPr lang="en-US" sz="3200" dirty="0">
                <a:latin typeface="Sylfaen" panose="010A0502050306030303" pitchFamily="18" charset="0"/>
              </a:rPr>
              <a:t>. We compare the various illumination intensities on the infrared image to the tumor's aggressiveness on </a:t>
            </a:r>
            <a:r>
              <a:rPr lang="en-US" sz="3200" dirty="0">
                <a:solidFill>
                  <a:srgbClr val="7030A0"/>
                </a:solidFill>
                <a:latin typeface="Sylfaen" panose="010A0502050306030303" pitchFamily="18" charset="0"/>
              </a:rPr>
              <a:t>SMG</a:t>
            </a:r>
            <a:r>
              <a:rPr lang="en-US" sz="3200" dirty="0">
                <a:latin typeface="Sylfaen" panose="010A0502050306030303" pitchFamily="18" charset="0"/>
              </a:rPr>
              <a:t>.</a:t>
            </a:r>
          </a:p>
          <a:p>
            <a:pPr marL="0" indent="0">
              <a:buNone/>
            </a:pPr>
            <a:endParaRPr lang="en-US" sz="3200" dirty="0">
              <a:latin typeface="Sylfaen" panose="010A0502050306030303" pitchFamily="18" charset="0"/>
            </a:endParaRPr>
          </a:p>
          <a:p>
            <a:pPr marL="0" indent="0">
              <a:buNone/>
            </a:pPr>
            <a:r>
              <a:rPr lang="en-US" sz="3200" dirty="0">
                <a:latin typeface="Sylfaen" panose="010A0502050306030303" pitchFamily="18" charset="0"/>
              </a:rPr>
              <a:t>It is well known that light at wavelengths in the invisible near-infrared (NIR) range (from 750 to 1350 nm) is a noninvasive optical tool to detect and image tissue abnormalities. For example,  optical mammography has been studied as an alternative technique, which utilizes NIR light to image cancerous breast lesions. </a:t>
            </a:r>
            <a:r>
              <a:rPr lang="en-US" sz="3200" b="1" dirty="0" err="1">
                <a:solidFill>
                  <a:srgbClr val="7030A0"/>
                </a:solidFill>
                <a:latin typeface="Sylfaen" panose="010A0502050306030303" pitchFamily="18" charset="0"/>
              </a:rPr>
              <a:t>Fantini</a:t>
            </a:r>
            <a:r>
              <a:rPr lang="en-US" sz="3200" b="1" dirty="0">
                <a:solidFill>
                  <a:srgbClr val="7030A0"/>
                </a:solidFill>
                <a:latin typeface="Sylfaen" panose="010A0502050306030303" pitchFamily="18" charset="0"/>
              </a:rPr>
              <a:t> and Angelo 2012</a:t>
            </a:r>
            <a:r>
              <a:rPr lang="en-US" sz="3200" dirty="0">
                <a:latin typeface="Sylfaen" panose="010A0502050306030303" pitchFamily="18" charset="0"/>
              </a:rPr>
              <a:t>. </a:t>
            </a:r>
            <a:endParaRPr lang="ka-GE" sz="3200" dirty="0"/>
          </a:p>
          <a:p>
            <a:pPr marL="0" indent="0">
              <a:buNone/>
            </a:pPr>
            <a:br>
              <a:rPr lang="en-US" sz="3200" dirty="0">
                <a:latin typeface="Sylfaen" panose="010A0502050306030303" pitchFamily="18" charset="0"/>
              </a:rPr>
            </a:br>
            <a:br>
              <a:rPr lang="en-US" sz="3200" dirty="0">
                <a:latin typeface="Sylfaen" panose="010A0502050306030303" pitchFamily="18" charset="0"/>
              </a:rPr>
            </a:br>
            <a:r>
              <a:rPr lang="en-US" sz="4400" dirty="0">
                <a:latin typeface="Sylfaen" panose="010A0502050306030303" pitchFamily="18" charset="0"/>
              </a:rPr>
              <a:t> </a:t>
            </a:r>
          </a:p>
          <a:p>
            <a:pPr marL="0" indent="0">
              <a:buNone/>
            </a:pPr>
            <a:endParaRPr lang="en-US" sz="4400" b="1" dirty="0">
              <a:solidFill>
                <a:srgbClr val="FF0000"/>
              </a:solidFill>
            </a:endParaRPr>
          </a:p>
        </p:txBody>
      </p:sp>
    </p:spTree>
    <p:extLst>
      <p:ext uri="{BB962C8B-B14F-4D97-AF65-F5344CB8AC3E}">
        <p14:creationId xmlns:p14="http://schemas.microsoft.com/office/powerpoint/2010/main" val="145890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9479" y="365126"/>
            <a:ext cx="10914321" cy="279916"/>
          </a:xfrm>
        </p:spPr>
        <p:txBody>
          <a:bodyPr>
            <a:normAutofit fontScale="90000"/>
          </a:bodyPr>
          <a:lstStyle/>
          <a:p>
            <a:pPr algn="ctr"/>
            <a:r>
              <a:rPr lang="en-US" sz="2800" b="1" dirty="0"/>
              <a:t>Methods</a:t>
            </a:r>
            <a:endParaRPr lang="en-US" sz="2800" dirty="0"/>
          </a:p>
        </p:txBody>
      </p:sp>
      <p:sp>
        <p:nvSpPr>
          <p:cNvPr id="3" name="Content Placeholder 2"/>
          <p:cNvSpPr>
            <a:spLocks noGrp="1"/>
          </p:cNvSpPr>
          <p:nvPr>
            <p:ph idx="1"/>
          </p:nvPr>
        </p:nvSpPr>
        <p:spPr>
          <a:xfrm>
            <a:off x="503274" y="751368"/>
            <a:ext cx="10930269" cy="5911702"/>
          </a:xfrm>
        </p:spPr>
        <p:txBody>
          <a:bodyPr>
            <a:normAutofit fontScale="92500" lnSpcReduction="20000"/>
          </a:bodyPr>
          <a:lstStyle/>
          <a:p>
            <a:pPr marL="0" indent="0">
              <a:buNone/>
            </a:pPr>
            <a:endParaRPr lang="ka-GE" dirty="0">
              <a:latin typeface="Sylfaen" panose="010A0502050306030303" pitchFamily="18" charset="0"/>
            </a:endParaRPr>
          </a:p>
          <a:p>
            <a:pPr marL="0" indent="0">
              <a:buNone/>
            </a:pPr>
            <a:r>
              <a:rPr lang="en-US" dirty="0">
                <a:latin typeface="Sylfaen" panose="010A0502050306030303" pitchFamily="18" charset="0"/>
              </a:rPr>
              <a:t>Our studies imply the obtaining and analyses of 2D trans-illumination images.</a:t>
            </a:r>
          </a:p>
          <a:p>
            <a:pPr marL="0" indent="0">
              <a:buNone/>
            </a:pPr>
            <a:endParaRPr lang="en-US">
              <a:latin typeface="Sylfaen" panose="010A0502050306030303" pitchFamily="18" charset="0"/>
            </a:endParaRPr>
          </a:p>
          <a:p>
            <a:pPr marL="0" indent="0">
              <a:buNone/>
            </a:pPr>
            <a:r>
              <a:rPr lang="en-US">
                <a:latin typeface="Sylfaen" panose="010A0502050306030303" pitchFamily="18" charset="0"/>
              </a:rPr>
              <a:t>Optical </a:t>
            </a:r>
            <a:r>
              <a:rPr lang="en-US" dirty="0">
                <a:latin typeface="Sylfaen" panose="010A0502050306030303" pitchFamily="18" charset="0"/>
              </a:rPr>
              <a:t>densities of the cancerous and healthy tissues are different, and the intensities of the infrared rays after passing through them will be different from each other. I.e. The intensity of the infrared light coming out of the cancerous tissue will be much less than the intensity of the infrared rays passing through the healthy tissue. </a:t>
            </a:r>
            <a:r>
              <a:rPr lang="en-US" b="1" dirty="0" err="1">
                <a:solidFill>
                  <a:srgbClr val="7030A0"/>
                </a:solidFill>
                <a:latin typeface="Sylfaen" panose="010A0502050306030303" pitchFamily="18" charset="0"/>
              </a:rPr>
              <a:t>Partsvania</a:t>
            </a:r>
            <a:r>
              <a:rPr lang="en-US" b="1" dirty="0">
                <a:solidFill>
                  <a:srgbClr val="7030A0"/>
                </a:solidFill>
                <a:latin typeface="Sylfaen" panose="010A0502050306030303" pitchFamily="18" charset="0"/>
              </a:rPr>
              <a:t> et al. 2014. </a:t>
            </a:r>
            <a:r>
              <a:rPr lang="en-US" b="1" dirty="0" err="1">
                <a:solidFill>
                  <a:srgbClr val="7030A0"/>
                </a:solidFill>
                <a:latin typeface="Sylfaen" panose="010A0502050306030303" pitchFamily="18" charset="0"/>
              </a:rPr>
              <a:t>Partsvania</a:t>
            </a:r>
            <a:r>
              <a:rPr lang="en-US" b="1" dirty="0">
                <a:solidFill>
                  <a:srgbClr val="7030A0"/>
                </a:solidFill>
                <a:latin typeface="Sylfaen" panose="010A0502050306030303" pitchFamily="18" charset="0"/>
              </a:rPr>
              <a:t> et al. 2016, </a:t>
            </a:r>
            <a:r>
              <a:rPr lang="en-US" b="1" dirty="0" err="1">
                <a:solidFill>
                  <a:srgbClr val="7030A0"/>
                </a:solidFill>
                <a:latin typeface="Sylfaen" panose="010A0502050306030303" pitchFamily="18" charset="0"/>
              </a:rPr>
              <a:t>Partsvania</a:t>
            </a:r>
            <a:r>
              <a:rPr lang="en-US" b="1" dirty="0">
                <a:solidFill>
                  <a:srgbClr val="7030A0"/>
                </a:solidFill>
                <a:latin typeface="Sylfaen" panose="010A0502050306030303" pitchFamily="18" charset="0"/>
              </a:rPr>
              <a:t> et al. 2017. </a:t>
            </a:r>
          </a:p>
          <a:p>
            <a:pPr marL="0" indent="0">
              <a:buNone/>
            </a:pPr>
            <a:r>
              <a:rPr lang="en-US" dirty="0">
                <a:latin typeface="Sylfaen" panose="010A0502050306030303" pitchFamily="18" charset="0"/>
              </a:rPr>
              <a:t>In our experiments infrared rays travel in about 5-6 mm thick in a prostate tissue. Infrared rays in biological tissue are characterized by multiple scattering. However, the NIR in the 750-1000 nm range is characterized by fairly deep penetration and minimal scattering. </a:t>
            </a:r>
            <a:r>
              <a:rPr lang="en-US" b="1" dirty="0" err="1">
                <a:solidFill>
                  <a:srgbClr val="7030A0"/>
                </a:solidFill>
                <a:latin typeface="Sylfaen" panose="010A0502050306030303" pitchFamily="18" charset="0"/>
              </a:rPr>
              <a:t>Caerwyn</a:t>
            </a:r>
            <a:r>
              <a:rPr lang="en-US" b="1" dirty="0">
                <a:solidFill>
                  <a:srgbClr val="7030A0"/>
                </a:solidFill>
                <a:latin typeface="Sylfaen" panose="010A0502050306030303" pitchFamily="18" charset="0"/>
              </a:rPr>
              <a:t> at al. 2017</a:t>
            </a:r>
            <a:r>
              <a:rPr lang="en-US" dirty="0">
                <a:latin typeface="Sylfaen" panose="010A0502050306030303" pitchFamily="18" charset="0"/>
              </a:rPr>
              <a:t>. </a:t>
            </a:r>
          </a:p>
          <a:p>
            <a:pPr marL="0" indent="0">
              <a:buNone/>
            </a:pPr>
            <a:r>
              <a:rPr lang="en-US" dirty="0">
                <a:latin typeface="Sylfaen" panose="010A0502050306030303" pitchFamily="18" charset="0"/>
              </a:rPr>
              <a:t>The infrared method allows us to obtain 2D IR images and study the correlation of different light intensities with the aggressiveness' of cancer in prostate specimens</a:t>
            </a:r>
            <a:r>
              <a:rPr lang="en-US" dirty="0"/>
              <a:t>.</a:t>
            </a:r>
          </a:p>
        </p:txBody>
      </p:sp>
    </p:spTree>
    <p:extLst>
      <p:ext uri="{BB962C8B-B14F-4D97-AF65-F5344CB8AC3E}">
        <p14:creationId xmlns:p14="http://schemas.microsoft.com/office/powerpoint/2010/main" val="2581568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713" y="92149"/>
            <a:ext cx="11056088" cy="434325"/>
          </a:xfrm>
        </p:spPr>
        <p:txBody>
          <a:bodyPr>
            <a:normAutofit/>
          </a:bodyPr>
          <a:lstStyle/>
          <a:p>
            <a:r>
              <a:rPr lang="en-US" sz="2400" b="1" dirty="0"/>
              <a:t>Experimental Unit</a:t>
            </a:r>
            <a:r>
              <a:rPr lang="en-US" sz="2400" dirty="0"/>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109" y="908195"/>
            <a:ext cx="3322185" cy="4751387"/>
          </a:xfrm>
          <a:prstGeom prst="rect">
            <a:avLst/>
          </a:prstGeom>
        </p:spPr>
      </p:pic>
      <p:sp>
        <p:nvSpPr>
          <p:cNvPr id="5" name="Rectangle 4"/>
          <p:cNvSpPr/>
          <p:nvPr/>
        </p:nvSpPr>
        <p:spPr>
          <a:xfrm>
            <a:off x="5507665" y="666306"/>
            <a:ext cx="6220208" cy="2246769"/>
          </a:xfrm>
          <a:prstGeom prst="rect">
            <a:avLst/>
          </a:prstGeom>
        </p:spPr>
        <p:txBody>
          <a:bodyPr wrap="square">
            <a:spAutoFit/>
          </a:bodyPr>
          <a:lstStyle/>
          <a:p>
            <a:r>
              <a:rPr lang="en-US" sz="2000" dirty="0">
                <a:latin typeface="Sylfaen" panose="010A0502050306030303" pitchFamily="18" charset="0"/>
              </a:rPr>
              <a:t>Figure 2. </a:t>
            </a:r>
            <a:r>
              <a:rPr lang="en-US" dirty="0">
                <a:solidFill>
                  <a:srgbClr val="FF0000"/>
                </a:solidFill>
              </a:rPr>
              <a:t>FPE</a:t>
            </a:r>
            <a:r>
              <a:rPr lang="en-US" sz="2000" dirty="0">
                <a:solidFill>
                  <a:srgbClr val="FF0000"/>
                </a:solidFill>
                <a:latin typeface="Sylfaen" panose="010A0502050306030303" pitchFamily="18" charset="0"/>
              </a:rPr>
              <a:t> </a:t>
            </a:r>
            <a:r>
              <a:rPr lang="en-US" sz="2000" dirty="0">
                <a:latin typeface="Sylfaen" panose="010A0502050306030303" pitchFamily="18" charset="0"/>
              </a:rPr>
              <a:t>is placed between CCD camera and LEDs.  </a:t>
            </a:r>
          </a:p>
          <a:p>
            <a:endParaRPr lang="en-US" sz="2000" dirty="0">
              <a:latin typeface="Sylfaen" panose="010A0502050306030303" pitchFamily="18" charset="0"/>
            </a:endParaRPr>
          </a:p>
          <a:p>
            <a:r>
              <a:rPr lang="en-US" sz="2000" dirty="0">
                <a:latin typeface="Sylfaen" panose="010A0502050306030303" pitchFamily="18" charset="0"/>
              </a:rPr>
              <a:t>The experimental unit consists of an infrared radiation source, a holder for cancerous tissue, and a CCD camera. Rays emanating from the infrared source pass through tissue. </a:t>
            </a:r>
          </a:p>
          <a:p>
            <a:endParaRPr lang="en-US" sz="2000" dirty="0">
              <a:latin typeface="Sylfaen" panose="010A0502050306030303" pitchFamily="18" charset="0"/>
            </a:endParaRPr>
          </a:p>
        </p:txBody>
      </p:sp>
    </p:spTree>
    <p:extLst>
      <p:ext uri="{BB962C8B-B14F-4D97-AF65-F5344CB8AC3E}">
        <p14:creationId xmlns:p14="http://schemas.microsoft.com/office/powerpoint/2010/main" val="164770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3236" y="365125"/>
            <a:ext cx="11090564" cy="131061"/>
          </a:xfrm>
        </p:spPr>
        <p:txBody>
          <a:bodyPr>
            <a:normAutofit fontScale="90000"/>
          </a:bodyPr>
          <a:lstStyle/>
          <a:p>
            <a:pPr algn="ctr"/>
            <a:r>
              <a:rPr lang="en-US" sz="2800" b="1" dirty="0"/>
              <a:t>Methods</a:t>
            </a:r>
            <a:endParaRPr lang="en-US" sz="2800" dirty="0"/>
          </a:p>
        </p:txBody>
      </p:sp>
      <p:sp>
        <p:nvSpPr>
          <p:cNvPr id="3" name="Content Placeholder 2"/>
          <p:cNvSpPr>
            <a:spLocks noGrp="1"/>
          </p:cNvSpPr>
          <p:nvPr>
            <p:ph idx="1"/>
          </p:nvPr>
        </p:nvSpPr>
        <p:spPr>
          <a:xfrm>
            <a:off x="263236" y="630865"/>
            <a:ext cx="11090564" cy="5546098"/>
          </a:xfrm>
        </p:spPr>
        <p:txBody>
          <a:bodyPr>
            <a:normAutofit/>
          </a:bodyPr>
          <a:lstStyle/>
          <a:p>
            <a:pPr marL="0" indent="0">
              <a:buNone/>
            </a:pPr>
            <a:r>
              <a:rPr lang="en-US" sz="2400" dirty="0">
                <a:latin typeface="Sylfaen" panose="010A0502050306030303" pitchFamily="18" charset="0"/>
              </a:rPr>
              <a:t>The CCD camera matrix contains a certain number of pixels. The intensity of infrared radiation falling on each pixel is determined by the intensity after passing from the investigated biological tissue. Therefore, the distribution of the intensities on the CCD matrix corresponds to the pattern of the intensities of the IR passing from the biological tissue. As it is well known, a CCD camera converts the intensity of an infrared ray falling on each pixel into an electrical signal of the corresponding magnitude, the value of which is proportional to this intensity. </a:t>
            </a:r>
          </a:p>
          <a:p>
            <a:pPr marL="0" indent="0">
              <a:buNone/>
            </a:pPr>
            <a:r>
              <a:rPr lang="en-US" sz="2400" dirty="0">
                <a:latin typeface="Sylfaen" panose="010A0502050306030303" pitchFamily="18" charset="0"/>
              </a:rPr>
              <a:t>Signals are transmitted from the CCD camera to the computer. </a:t>
            </a:r>
          </a:p>
          <a:p>
            <a:pPr marL="0" indent="0">
              <a:buNone/>
            </a:pPr>
            <a:r>
              <a:rPr lang="en-US" sz="2400" dirty="0">
                <a:latin typeface="Sylfaen" panose="010A0502050306030303" pitchFamily="18" charset="0"/>
              </a:rPr>
              <a:t>In the case of homogeneity of the study tissue, the intensity of the infrared rays passing from all points of the tissue will be the same. If the tissue is heterogeneous, for example, it contains both cancerous and healthy tissue because the optical densities of these tissues are different, the intensities of the infrared light passing from them will be different from each other. </a:t>
            </a:r>
            <a:r>
              <a:rPr lang="en-US" sz="2400" b="1" dirty="0" err="1">
                <a:solidFill>
                  <a:srgbClr val="7030A0"/>
                </a:solidFill>
                <a:latin typeface="Sylfaen" panose="010A0502050306030303" pitchFamily="18" charset="0"/>
              </a:rPr>
              <a:t>Partsvania</a:t>
            </a:r>
            <a:r>
              <a:rPr lang="en-US" sz="2400" b="1" dirty="0">
                <a:solidFill>
                  <a:srgbClr val="7030A0"/>
                </a:solidFill>
                <a:latin typeface="Sylfaen" panose="010A0502050306030303" pitchFamily="18" charset="0"/>
              </a:rPr>
              <a:t> 2014, </a:t>
            </a:r>
            <a:r>
              <a:rPr lang="en-US" sz="2400" b="1" dirty="0" err="1">
                <a:solidFill>
                  <a:srgbClr val="7030A0"/>
                </a:solidFill>
                <a:latin typeface="Sylfaen" panose="010A0502050306030303" pitchFamily="18" charset="0"/>
              </a:rPr>
              <a:t>Partsvania</a:t>
            </a:r>
            <a:r>
              <a:rPr lang="en-US" sz="2400" b="1" dirty="0">
                <a:solidFill>
                  <a:srgbClr val="7030A0"/>
                </a:solidFill>
                <a:latin typeface="Sylfaen" panose="010A0502050306030303" pitchFamily="18" charset="0"/>
              </a:rPr>
              <a:t> 2016, </a:t>
            </a:r>
            <a:r>
              <a:rPr lang="en-US" sz="2400" b="1" dirty="0" err="1">
                <a:solidFill>
                  <a:srgbClr val="7030A0"/>
                </a:solidFill>
                <a:latin typeface="Sylfaen" panose="010A0502050306030303" pitchFamily="18" charset="0"/>
              </a:rPr>
              <a:t>Partsvania</a:t>
            </a:r>
            <a:r>
              <a:rPr lang="en-US" sz="2400" b="1" dirty="0">
                <a:solidFill>
                  <a:srgbClr val="7030A0"/>
                </a:solidFill>
                <a:latin typeface="Sylfaen" panose="010A0502050306030303" pitchFamily="18" charset="0"/>
              </a:rPr>
              <a:t> 2017.</a:t>
            </a:r>
          </a:p>
        </p:txBody>
      </p:sp>
    </p:spTree>
    <p:extLst>
      <p:ext uri="{BB962C8B-B14F-4D97-AF65-F5344CB8AC3E}">
        <p14:creationId xmlns:p14="http://schemas.microsoft.com/office/powerpoint/2010/main" val="1159775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6949" y="365125"/>
            <a:ext cx="10956851" cy="492567"/>
          </a:xfrm>
        </p:spPr>
        <p:txBody>
          <a:bodyPr>
            <a:noAutofit/>
          </a:bodyPr>
          <a:lstStyle/>
          <a:p>
            <a:pPr algn="ctr"/>
            <a:r>
              <a:rPr lang="en-US" sz="2800" dirty="0">
                <a:latin typeface="Sylfaen" panose="010A0502050306030303" pitchFamily="18" charset="0"/>
              </a:rPr>
              <a:t>Methods</a:t>
            </a:r>
          </a:p>
        </p:txBody>
      </p:sp>
      <p:sp>
        <p:nvSpPr>
          <p:cNvPr id="3" name="Content Placeholder 2"/>
          <p:cNvSpPr>
            <a:spLocks noGrp="1"/>
          </p:cNvSpPr>
          <p:nvPr>
            <p:ph idx="1"/>
          </p:nvPr>
        </p:nvSpPr>
        <p:spPr>
          <a:xfrm>
            <a:off x="297712" y="1112874"/>
            <a:ext cx="11277600" cy="5745126"/>
          </a:xfrm>
        </p:spPr>
        <p:txBody>
          <a:bodyPr/>
          <a:lstStyle/>
          <a:p>
            <a:pPr marL="0" indent="0">
              <a:buNone/>
            </a:pPr>
            <a:r>
              <a:rPr lang="ka-GE" sz="2400" dirty="0">
                <a:latin typeface="+mj-lt"/>
              </a:rPr>
              <a:t>To use an infrared approach for investigating the aggressiveness of prostate cancer, we utilized both </a:t>
            </a:r>
            <a:r>
              <a:rPr lang="ka-GE" sz="2400" b="1" dirty="0">
                <a:solidFill>
                  <a:srgbClr val="FF0000"/>
                </a:solidFill>
                <a:latin typeface="+mj-lt"/>
              </a:rPr>
              <a:t>FPE</a:t>
            </a:r>
            <a:r>
              <a:rPr lang="ka-GE" sz="2400" dirty="0">
                <a:latin typeface="+mj-lt"/>
              </a:rPr>
              <a:t> and their corresponding </a:t>
            </a:r>
            <a:r>
              <a:rPr lang="en-US" sz="2400" dirty="0">
                <a:solidFill>
                  <a:srgbClr val="7030A0"/>
                </a:solidFill>
                <a:latin typeface="Sylfaen" panose="010A0502050306030303" pitchFamily="18" charset="0"/>
              </a:rPr>
              <a:t>SM</a:t>
            </a:r>
            <a:r>
              <a:rPr lang="ka-GE" sz="2400" dirty="0">
                <a:solidFill>
                  <a:srgbClr val="7030A0"/>
                </a:solidFill>
                <a:latin typeface="Sylfaen" panose="010A0502050306030303" pitchFamily="18" charset="0"/>
              </a:rPr>
              <a:t>G</a:t>
            </a:r>
            <a:r>
              <a:rPr lang="ka-GE" sz="2400" dirty="0">
                <a:latin typeface="+mj-lt"/>
              </a:rPr>
              <a:t>. </a:t>
            </a:r>
            <a:r>
              <a:rPr lang="ka-GE" sz="2400" i="1" dirty="0">
                <a:latin typeface="+mj-lt"/>
              </a:rPr>
              <a:t> </a:t>
            </a:r>
            <a:endParaRPr lang="en-US" sz="2400" dirty="0">
              <a:latin typeface="+mj-lt"/>
            </a:endParaRPr>
          </a:p>
          <a:p>
            <a:pPr marL="0" indent="0">
              <a:buNone/>
            </a:pPr>
            <a:endParaRPr lang="en-US" sz="2400" dirty="0">
              <a:latin typeface="Sylfaen" panose="010A0502050306030303" pitchFamily="18" charset="0"/>
            </a:endParaRPr>
          </a:p>
          <a:p>
            <a:pPr marL="0" indent="0">
              <a:buNone/>
            </a:pPr>
            <a:r>
              <a:rPr lang="en-US" sz="2400" dirty="0">
                <a:latin typeface="Sylfaen" panose="010A0502050306030303" pitchFamily="18" charset="0"/>
              </a:rPr>
              <a:t>The experiment was carried out in the following order: at first,   </a:t>
            </a:r>
            <a:r>
              <a:rPr lang="en-US" sz="2400" dirty="0">
                <a:solidFill>
                  <a:srgbClr val="7030A0"/>
                </a:solidFill>
                <a:latin typeface="Sylfaen" panose="010A0502050306030303" pitchFamily="18" charset="0"/>
              </a:rPr>
              <a:t>SMG</a:t>
            </a:r>
            <a:r>
              <a:rPr lang="en-US" sz="2400" dirty="0">
                <a:latin typeface="Sylfaen" panose="010A0502050306030303" pitchFamily="18" charset="0"/>
              </a:rPr>
              <a:t>s   were examined under a microscope. The structure of the cancerous tissue was determined, and the aggressiveness was evaluated in individual areas</a:t>
            </a:r>
            <a:r>
              <a:rPr lang="ka-GE" sz="2400" dirty="0">
                <a:latin typeface="Sylfaen" panose="010A0502050306030303" pitchFamily="18" charset="0"/>
              </a:rPr>
              <a:t>.</a:t>
            </a:r>
            <a:r>
              <a:rPr lang="en-US" sz="2400" dirty="0">
                <a:latin typeface="Sylfaen" panose="010A0502050306030303" pitchFamily="18" charset="0"/>
              </a:rPr>
              <a:t> </a:t>
            </a:r>
          </a:p>
          <a:p>
            <a:pPr marL="0" indent="0">
              <a:buNone/>
            </a:pPr>
            <a:endParaRPr lang="en-US" sz="2400" dirty="0">
              <a:latin typeface="Sylfaen" panose="010A0502050306030303" pitchFamily="18" charset="0"/>
            </a:endParaRPr>
          </a:p>
          <a:p>
            <a:pPr marL="0" indent="0">
              <a:buNone/>
            </a:pPr>
            <a:r>
              <a:rPr lang="en-US" sz="2400" dirty="0">
                <a:latin typeface="Sylfaen" panose="010A0502050306030303" pitchFamily="18" charset="0"/>
              </a:rPr>
              <a:t>Next, we identified dark areas in an </a:t>
            </a:r>
            <a:r>
              <a:rPr lang="en-US" sz="2400" dirty="0">
                <a:solidFill>
                  <a:srgbClr val="FF0000"/>
                </a:solidFill>
                <a:latin typeface="Sylfaen" panose="010A0502050306030303" pitchFamily="18" charset="0"/>
              </a:rPr>
              <a:t>FPE</a:t>
            </a:r>
            <a:r>
              <a:rPr lang="en-US" sz="2400" dirty="0">
                <a:latin typeface="Sylfaen" panose="010A0502050306030303" pitchFamily="18" charset="0"/>
              </a:rPr>
              <a:t>'s infrared picture and discovered that these corresponded to the certain </a:t>
            </a:r>
            <a:r>
              <a:rPr lang="en-US" sz="2400" b="1" dirty="0">
                <a:solidFill>
                  <a:srgbClr val="7030A0"/>
                </a:solidFill>
                <a:latin typeface="Sylfaen" panose="010A0502050306030303" pitchFamily="18" charset="0"/>
              </a:rPr>
              <a:t>SMG</a:t>
            </a:r>
            <a:r>
              <a:rPr lang="en-US" sz="2400" dirty="0">
                <a:latin typeface="Sylfaen" panose="010A0502050306030303" pitchFamily="18" charset="0"/>
              </a:rPr>
              <a:t>'s malignant regions.</a:t>
            </a:r>
            <a:endParaRPr lang="en-US" dirty="0">
              <a:latin typeface="Sylfaen" panose="010A0502050306030303" pitchFamily="18" charset="0"/>
            </a:endParaRPr>
          </a:p>
        </p:txBody>
      </p:sp>
    </p:spTree>
    <p:extLst>
      <p:ext uri="{BB962C8B-B14F-4D97-AF65-F5344CB8AC3E}">
        <p14:creationId xmlns:p14="http://schemas.microsoft.com/office/powerpoint/2010/main" val="1716201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145" y="0"/>
            <a:ext cx="11104418" cy="618548"/>
          </a:xfrm>
        </p:spPr>
        <p:txBody>
          <a:bodyPr>
            <a:normAutofit/>
          </a:bodyPr>
          <a:lstStyle/>
          <a:p>
            <a:r>
              <a:rPr lang="en-US" sz="2400" dirty="0">
                <a:latin typeface="Sylfaen" panose="010A0502050306030303" pitchFamily="18" charset="0"/>
              </a:rPr>
              <a:t>Software Development </a:t>
            </a:r>
          </a:p>
        </p:txBody>
      </p:sp>
      <p:sp>
        <p:nvSpPr>
          <p:cNvPr id="3" name="Content Placeholder 2"/>
          <p:cNvSpPr>
            <a:spLocks noGrp="1"/>
          </p:cNvSpPr>
          <p:nvPr>
            <p:ph idx="1"/>
          </p:nvPr>
        </p:nvSpPr>
        <p:spPr>
          <a:xfrm>
            <a:off x="262270" y="538717"/>
            <a:ext cx="11091530" cy="6195236"/>
          </a:xfrm>
        </p:spPr>
        <p:txBody>
          <a:bodyPr>
            <a:noAutofit/>
          </a:bodyPr>
          <a:lstStyle/>
          <a:p>
            <a:pPr marL="0" indent="0">
              <a:buNone/>
            </a:pPr>
            <a:r>
              <a:rPr lang="en-US" sz="2000" dirty="0">
                <a:latin typeface="Sylfaen" panose="010A0502050306030303" pitchFamily="18" charset="0"/>
              </a:rPr>
              <a:t>We developed software for IR image analysis. The software assigns to each point of the IR image the number from 0 to 255 according to its brightness. 0 is given to a maximally dark point and 255 to a point with the maximum brightness. In this way, the software measures the light intensities at each point on the IR image, which corresponds to both the tumor and the healthy tissue. Then the software calculates the mean values of these illumination intensities separately for malignant and healthy areas. After this, the software calculates the ratio of these numbers (malignant to healthy ratio, </a:t>
            </a:r>
            <a:r>
              <a:rPr lang="en-US" sz="2000" dirty="0">
                <a:solidFill>
                  <a:srgbClr val="C00000"/>
                </a:solidFill>
                <a:latin typeface="Sylfaen" panose="010A0502050306030303" pitchFamily="18" charset="0"/>
              </a:rPr>
              <a:t>MHR</a:t>
            </a:r>
            <a:r>
              <a:rPr lang="en-US" sz="2000" dirty="0">
                <a:latin typeface="Sylfaen" panose="010A0502050306030303" pitchFamily="18" charset="0"/>
              </a:rPr>
              <a:t>). The obtained ratio is stored in the memory of the software.</a:t>
            </a:r>
            <a:br>
              <a:rPr lang="en-US" sz="2000" dirty="0">
                <a:latin typeface="Sylfaen" panose="010A0502050306030303" pitchFamily="18" charset="0"/>
              </a:rPr>
            </a:br>
            <a:r>
              <a:rPr lang="en-US" sz="2000" dirty="0">
                <a:latin typeface="Sylfaen" panose="010A0502050306030303" pitchFamily="18" charset="0"/>
              </a:rPr>
              <a:t>This procedure was made for 30-32 samples of given aggressiveness. After software calculates the interval of these </a:t>
            </a:r>
            <a:r>
              <a:rPr lang="en-US" sz="2000" dirty="0">
                <a:solidFill>
                  <a:srgbClr val="C00000"/>
                </a:solidFill>
                <a:latin typeface="Sylfaen" panose="010A0502050306030303" pitchFamily="18" charset="0"/>
              </a:rPr>
              <a:t>MHR</a:t>
            </a:r>
            <a:r>
              <a:rPr lang="en-US" sz="2000" dirty="0">
                <a:latin typeface="Sylfaen" panose="010A0502050306030303" pitchFamily="18" charset="0"/>
              </a:rPr>
              <a:t>s with 95% probability, it is called the 95% confidence interval.</a:t>
            </a:r>
          </a:p>
          <a:p>
            <a:pPr marL="0" indent="0">
              <a:buNone/>
            </a:pPr>
            <a:r>
              <a:rPr lang="en-US" sz="2000" dirty="0">
                <a:latin typeface="Sylfaen" panose="010A0502050306030303" pitchFamily="18" charset="0"/>
              </a:rPr>
              <a:t>Any unknown sample that we later examine would go through the same </a:t>
            </a:r>
            <a:r>
              <a:rPr lang="en-US" sz="2000" dirty="0">
                <a:solidFill>
                  <a:srgbClr val="C00000"/>
                </a:solidFill>
                <a:latin typeface="Sylfaen" panose="010A0502050306030303" pitchFamily="18" charset="0"/>
              </a:rPr>
              <a:t>MHR</a:t>
            </a:r>
            <a:r>
              <a:rPr lang="en-US" sz="2000" dirty="0">
                <a:latin typeface="Sylfaen" panose="010A0502050306030303" pitchFamily="18" charset="0"/>
              </a:rPr>
              <a:t> measurement process. Software computes a single value rather than an interval when dealing with a single specimen. We may say with 95% certainty that the aggressiveness of the new specimen matches (is equal to) the aggressiveness we found for the interval if the obtained number "falls" into the above computed interval.</a:t>
            </a:r>
            <a:endParaRPr lang="en-US" sz="2000" dirty="0">
              <a:solidFill>
                <a:srgbClr val="C00000"/>
              </a:solidFill>
              <a:latin typeface="Sylfaen" panose="010A0502050306030303" pitchFamily="18" charset="0"/>
            </a:endParaRPr>
          </a:p>
          <a:p>
            <a:pPr marL="0" indent="0">
              <a:buNone/>
            </a:pPr>
            <a:r>
              <a:rPr lang="en-US" sz="2000" dirty="0">
                <a:latin typeface="Sylfaen" panose="010A0502050306030303" pitchFamily="18" charset="0"/>
              </a:rPr>
              <a:t>Hence, on the one hand, we know the aggressiveness degree of the tumor areas identified by </a:t>
            </a:r>
            <a:r>
              <a:rPr lang="en-US" sz="2000" dirty="0" err="1">
                <a:latin typeface="Sylfaen" panose="010A0502050306030303" pitchFamily="18" charset="0"/>
              </a:rPr>
              <a:t>histomorphological</a:t>
            </a:r>
            <a:r>
              <a:rPr lang="en-US" sz="2000" dirty="0">
                <a:latin typeface="Sylfaen" panose="010A0502050306030303" pitchFamily="18" charset="0"/>
              </a:rPr>
              <a:t> studies, and  on the other hand, the ratio of the mean value of the illumination of the corresponding tumor area to the mean value of illumination of healthy </a:t>
            </a:r>
            <a:r>
              <a:rPr lang="en-US" sz="2000" dirty="0" err="1">
                <a:latin typeface="Sylfaen" panose="010A0502050306030303" pitchFamily="18" charset="0"/>
              </a:rPr>
              <a:t>tissuee</a:t>
            </a:r>
            <a:r>
              <a:rPr lang="en-US" sz="2000" dirty="0">
                <a:latin typeface="Sylfaen" panose="010A0502050306030303" pitchFamily="18" charset="0"/>
              </a:rPr>
              <a:t>—i.e. </a:t>
            </a:r>
            <a:r>
              <a:rPr lang="en-US" sz="2000" dirty="0">
                <a:solidFill>
                  <a:srgbClr val="C00000"/>
                </a:solidFill>
                <a:latin typeface="Sylfaen" panose="010A0502050306030303" pitchFamily="18" charset="0"/>
              </a:rPr>
              <a:t>MHR</a:t>
            </a:r>
            <a:r>
              <a:rPr lang="en-US" sz="2000" dirty="0">
                <a:latin typeface="Sylfaen" panose="010A0502050306030303" pitchFamily="18" charset="0"/>
              </a:rPr>
              <a:t>. Thus, results obtained from </a:t>
            </a:r>
            <a:r>
              <a:rPr lang="en-US" sz="2000" dirty="0" err="1">
                <a:latin typeface="Sylfaen" panose="010A0502050306030303" pitchFamily="18" charset="0"/>
              </a:rPr>
              <a:t>histo</a:t>
            </a:r>
            <a:r>
              <a:rPr lang="en-US" sz="2000" dirty="0">
                <a:latin typeface="Sylfaen" panose="010A0502050306030303" pitchFamily="18" charset="0"/>
              </a:rPr>
              <a:t>-morphological studies were compared to the results obtained by the infrared method.</a:t>
            </a:r>
            <a:br>
              <a:rPr lang="en-US" sz="2000" dirty="0">
                <a:latin typeface="Sylfaen" panose="010A0502050306030303" pitchFamily="18" charset="0"/>
              </a:rPr>
            </a:br>
            <a:r>
              <a:rPr lang="en-US" sz="2000" dirty="0">
                <a:latin typeface="Sylfaen" panose="010A0502050306030303" pitchFamily="18" charset="0"/>
              </a:rPr>
              <a:t>In this manner we determined what degree of aggressiveness corresponds to the certain ratio of intensities—</a:t>
            </a:r>
            <a:r>
              <a:rPr lang="en-US" sz="2000" dirty="0">
                <a:solidFill>
                  <a:srgbClr val="C00000"/>
                </a:solidFill>
                <a:latin typeface="Sylfaen" panose="010A0502050306030303" pitchFamily="18" charset="0"/>
              </a:rPr>
              <a:t>MHR</a:t>
            </a:r>
            <a:r>
              <a:rPr lang="en-US" sz="2000" dirty="0">
                <a:latin typeface="Sylfaen" panose="010A0502050306030303" pitchFamily="18" charset="0"/>
              </a:rPr>
              <a:t>.  </a:t>
            </a:r>
          </a:p>
        </p:txBody>
      </p:sp>
    </p:spTree>
    <p:extLst>
      <p:ext uri="{BB962C8B-B14F-4D97-AF65-F5344CB8AC3E}">
        <p14:creationId xmlns:p14="http://schemas.microsoft.com/office/powerpoint/2010/main" val="3441540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309" y="365125"/>
            <a:ext cx="11097491" cy="646257"/>
          </a:xfrm>
        </p:spPr>
        <p:txBody>
          <a:bodyPr>
            <a:normAutofit/>
          </a:bodyPr>
          <a:lstStyle/>
          <a:p>
            <a:r>
              <a:rPr lang="en-US" sz="2000" dirty="0"/>
              <a:t>5 grade of prostate cancer  </a:t>
            </a:r>
            <a:endParaRPr lang="en-US" sz="1600" dirty="0"/>
          </a:p>
        </p:txBody>
      </p:sp>
      <p:sp>
        <p:nvSpPr>
          <p:cNvPr id="7" name="Content Placeholder 6"/>
          <p:cNvSpPr>
            <a:spLocks noGrp="1"/>
          </p:cNvSpPr>
          <p:nvPr>
            <p:ph idx="1"/>
          </p:nvPr>
        </p:nvSpPr>
        <p:spPr>
          <a:xfrm>
            <a:off x="369948" y="1165686"/>
            <a:ext cx="10637753" cy="5528279"/>
          </a:xfrm>
        </p:spPr>
        <p:txBody>
          <a:bodyPr>
            <a:normAutofit/>
          </a:body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1800" dirty="0">
                <a:latin typeface="Sylfaen" panose="010A0502050306030303" pitchFamily="18" charset="0"/>
              </a:rPr>
              <a:t>Figure 3.   5 grade of prostate cancer aggressiveness according to College of American Pathologists [21].  Protocol for the examination of radical prostatectomy specimens from patients with carcinoma of the prostate gland (Version 4.3.0.0). </a:t>
            </a:r>
            <a:r>
              <a:rPr lang="en-US" sz="1800" u="sng" dirty="0">
                <a:latin typeface="Sylfaen" panose="010A0502050306030303" pitchFamily="18" charset="0"/>
                <a:hlinkClick r:id="rId2"/>
              </a:rPr>
              <a:t>https://documents.cap.org/protocols/Prostate_4.3.0.0.REL_CAPCP.pdf</a:t>
            </a:r>
            <a:endParaRPr lang="en-US" sz="1800" dirty="0">
              <a:latin typeface="Sylfaen" panose="010A0502050306030303" pitchFamily="18" charset="0"/>
            </a:endParaRPr>
          </a:p>
          <a:p>
            <a:pPr marL="0" indent="0">
              <a:buNone/>
            </a:pPr>
            <a:endParaRPr lang="en-US" sz="1800" dirty="0"/>
          </a:p>
        </p:txBody>
      </p:sp>
      <p:pic>
        <p:nvPicPr>
          <p:cNvPr id="8"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526" y="1165686"/>
            <a:ext cx="3839080" cy="4102834"/>
          </a:xfrm>
          <a:prstGeom prst="rect">
            <a:avLst/>
          </a:prstGeom>
        </p:spPr>
      </p:pic>
    </p:spTree>
    <p:extLst>
      <p:ext uri="{BB962C8B-B14F-4D97-AF65-F5344CB8AC3E}">
        <p14:creationId xmlns:p14="http://schemas.microsoft.com/office/powerpoint/2010/main" val="24018773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684" y="365125"/>
            <a:ext cx="10978116" cy="471303"/>
          </a:xfrm>
        </p:spPr>
        <p:txBody>
          <a:bodyPr>
            <a:normAutofit/>
          </a:bodyPr>
          <a:lstStyle/>
          <a:p>
            <a:r>
              <a:rPr lang="en-US" sz="2000" dirty="0"/>
              <a:t>How works software</a:t>
            </a:r>
          </a:p>
        </p:txBody>
      </p:sp>
      <p:pic>
        <p:nvPicPr>
          <p:cNvPr id="4" name="Image analyzer_ - untitled 2024-12-20 18-05-0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7875" y="992076"/>
            <a:ext cx="10228263" cy="5199063"/>
          </a:xfrm>
        </p:spPr>
      </p:pic>
    </p:spTree>
    <p:extLst>
      <p:ext uri="{BB962C8B-B14F-4D97-AF65-F5344CB8AC3E}">
        <p14:creationId xmlns:p14="http://schemas.microsoft.com/office/powerpoint/2010/main" val="298269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3563" y="138156"/>
            <a:ext cx="11200237" cy="201673"/>
          </a:xfrm>
        </p:spPr>
        <p:txBody>
          <a:bodyPr>
            <a:normAutofit fontScale="90000"/>
          </a:bodyPr>
          <a:lstStyle/>
          <a:p>
            <a:pPr algn="ctr"/>
            <a:r>
              <a:rPr lang="en-US" sz="2000" b="1" dirty="0"/>
              <a:t>Results</a:t>
            </a:r>
            <a:endParaRPr lang="en-US" sz="2000" b="1" dirty="0">
              <a:latin typeface="Sylfaen" panose="010A0502050306030303" pitchFamily="18" charset="0"/>
            </a:endParaRPr>
          </a:p>
        </p:txBody>
      </p:sp>
      <p:sp>
        <p:nvSpPr>
          <p:cNvPr id="3" name="Content Placeholder 2"/>
          <p:cNvSpPr>
            <a:spLocks noGrp="1"/>
          </p:cNvSpPr>
          <p:nvPr>
            <p:ph idx="1"/>
          </p:nvPr>
        </p:nvSpPr>
        <p:spPr>
          <a:xfrm>
            <a:off x="153563" y="411829"/>
            <a:ext cx="11200237" cy="6386839"/>
          </a:xfrm>
        </p:spPr>
        <p:txBody>
          <a:bodyPr>
            <a:normAutofit lnSpcReduction="10000"/>
          </a:bodyPr>
          <a:lstStyle/>
          <a:p>
            <a:pPr marL="0" indent="0">
              <a:buNone/>
            </a:pPr>
            <a:r>
              <a:rPr lang="en-US" sz="2000" dirty="0">
                <a:latin typeface="Sylfaen" panose="010A0502050306030303" pitchFamily="18" charset="0"/>
              </a:rPr>
              <a:t>Prostate cancer is typically multifocal. It is common to detect different levels of aggression in the same prostate, but if prostate cancer is still in its early stages, we typically obtain one type of aggressiveness. One of such </a:t>
            </a:r>
            <a:r>
              <a:rPr lang="ka-GE" sz="2000" b="1" dirty="0">
                <a:solidFill>
                  <a:srgbClr val="FF0000"/>
                </a:solidFill>
              </a:rPr>
              <a:t>FPE </a:t>
            </a:r>
            <a:r>
              <a:rPr lang="en-US" sz="2000" dirty="0">
                <a:latin typeface="Sylfaen" panose="010A0502050306030303" pitchFamily="18" charset="0"/>
              </a:rPr>
              <a:t> is shown on this slide, together with its infrared image and </a:t>
            </a:r>
            <a:r>
              <a:rPr lang="en-US" sz="2000" dirty="0" err="1">
                <a:latin typeface="Sylfaen" panose="010A0502050306030303" pitchFamily="18" charset="0"/>
              </a:rPr>
              <a:t>histomorphological</a:t>
            </a:r>
            <a:r>
              <a:rPr lang="en-US" sz="2000" dirty="0">
                <a:latin typeface="Sylfaen" panose="010A0502050306030303" pitchFamily="18" charset="0"/>
              </a:rPr>
              <a:t> images of several sections extracted from the relevant </a:t>
            </a:r>
            <a:r>
              <a:rPr lang="en-US" sz="2000" dirty="0">
                <a:solidFill>
                  <a:srgbClr val="7030A0"/>
                </a:solidFill>
                <a:latin typeface="Sylfaen" panose="010A0502050306030303" pitchFamily="18" charset="0"/>
              </a:rPr>
              <a:t>SMG</a:t>
            </a:r>
            <a:r>
              <a:rPr lang="en-US" sz="2000" dirty="0"/>
              <a: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err="1"/>
              <a:t>Asddc</a:t>
            </a:r>
            <a:endParaRPr lang="en-US" sz="2000" dirty="0"/>
          </a:p>
          <a:p>
            <a:pPr marL="0" indent="0">
              <a:buNone/>
            </a:pPr>
            <a:endParaRPr lang="en-US" sz="2000" dirty="0"/>
          </a:p>
          <a:p>
            <a:pPr marL="0" indent="0">
              <a:buNone/>
            </a:pPr>
            <a:endParaRPr 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r>
              <a:rPr lang="en-US" altLang="en-US" sz="2000" dirty="0">
                <a:latin typeface="Sylfaen" panose="010A0502050306030303" pitchFamily="18" charset="0"/>
              </a:rPr>
              <a:t>Figure 4. Arrows are used to connect </a:t>
            </a:r>
            <a:r>
              <a:rPr lang="en-US" altLang="en-US" sz="2000" dirty="0" err="1">
                <a:latin typeface="Sylfaen" panose="010A0502050306030303" pitchFamily="18" charset="0"/>
              </a:rPr>
              <a:t>histo</a:t>
            </a:r>
            <a:r>
              <a:rPr lang="en-US" altLang="en-US" sz="2000" dirty="0">
                <a:latin typeface="Sylfaen" panose="010A0502050306030303" pitchFamily="18" charset="0"/>
              </a:rPr>
              <a:t>-morphological images to their respective </a:t>
            </a:r>
            <a:br>
              <a:rPr lang="en-US" altLang="en-US" sz="2000" dirty="0">
                <a:latin typeface="Sylfaen" panose="010A0502050306030303" pitchFamily="18" charset="0"/>
              </a:rPr>
            </a:br>
            <a:r>
              <a:rPr lang="en-US" altLang="en-US" sz="2000" dirty="0">
                <a:latin typeface="Sylfaen" panose="010A0502050306030303" pitchFamily="18" charset="0"/>
              </a:rPr>
              <a:t>locations on the infrared image. In this case </a:t>
            </a:r>
            <a:r>
              <a:rPr lang="en-US" sz="2000" dirty="0">
                <a:latin typeface="Sylfaen" panose="010A0502050306030303" pitchFamily="18" charset="0"/>
              </a:rPr>
              <a:t>Grade according to College of American Pathologists</a:t>
            </a:r>
            <a:r>
              <a:rPr lang="en-US" altLang="en-US" sz="2000" dirty="0">
                <a:latin typeface="Sylfaen" panose="010A0502050306030303" pitchFamily="18" charset="0"/>
              </a:rPr>
              <a:t> was 2. Middle </a:t>
            </a:r>
            <a:r>
              <a:rPr lang="en-US" altLang="en-US" sz="2000" dirty="0" err="1">
                <a:latin typeface="Sylfaen" panose="010A0502050306030303" pitchFamily="18" charset="0"/>
              </a:rPr>
              <a:t>histo</a:t>
            </a:r>
            <a:r>
              <a:rPr lang="en-US" altLang="en-US" sz="2000" dirty="0">
                <a:latin typeface="Sylfaen" panose="010A0502050306030303" pitchFamily="18" charset="0"/>
              </a:rPr>
              <a:t>-morphological picture corresponds to healthy tissue of prostate. </a:t>
            </a:r>
            <a:endParaRPr lang="en-US" sz="2000" dirty="0">
              <a:solidFill>
                <a:srgbClr val="FF0000"/>
              </a:solidFill>
              <a:latin typeface="Sylfaen" panose="010A0502050306030303" pitchFamily="18" charset="0"/>
            </a:endParaRPr>
          </a:p>
        </p:txBody>
      </p:sp>
      <p:pic>
        <p:nvPicPr>
          <p:cNvPr id="7"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081" y="1673945"/>
            <a:ext cx="2523099" cy="1837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0636" y="1673946"/>
            <a:ext cx="2626799" cy="18504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02" y="3596440"/>
            <a:ext cx="2563363" cy="1922522"/>
          </a:xfrm>
          <a:prstGeom prst="rect">
            <a:avLst/>
          </a:prstGeom>
        </p:spPr>
      </p:pic>
      <p:pic>
        <p:nvPicPr>
          <p:cNvPr id="10"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7140" y="3605248"/>
            <a:ext cx="2629192" cy="1971894"/>
          </a:xfrm>
          <a:prstGeom prst="rect">
            <a:avLst/>
          </a:prstGeom>
        </p:spPr>
      </p:pic>
      <p:pic>
        <p:nvPicPr>
          <p:cNvPr id="11"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0636" y="3629934"/>
            <a:ext cx="2565484" cy="1922522"/>
          </a:xfrm>
          <a:prstGeom prst="rect">
            <a:avLst/>
          </a:prstGeom>
        </p:spPr>
      </p:pic>
      <p:cxnSp>
        <p:nvCxnSpPr>
          <p:cNvPr id="13" name="Straight Arrow Connector 12"/>
          <p:cNvCxnSpPr/>
          <p:nvPr/>
        </p:nvCxnSpPr>
        <p:spPr>
          <a:xfrm flipV="1">
            <a:off x="2847902" y="2806021"/>
            <a:ext cx="1123805" cy="7904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95109" y="2806021"/>
            <a:ext cx="2142308" cy="7904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74441" y="2987040"/>
            <a:ext cx="0" cy="9231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4120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874" y="197601"/>
            <a:ext cx="11053653" cy="479473"/>
          </a:xfrm>
        </p:spPr>
        <p:txBody>
          <a:bodyPr>
            <a:normAutofit/>
          </a:bodyPr>
          <a:lstStyle/>
          <a:p>
            <a:r>
              <a:rPr lang="en-US" sz="1800" dirty="0">
                <a:latin typeface="Sylfaen" panose="010A0502050306030303" pitchFamily="18" charset="0"/>
              </a:rPr>
              <a:t>Another example of the IR image of the </a:t>
            </a:r>
            <a:r>
              <a:rPr lang="ka-GE" sz="1800" b="1" dirty="0">
                <a:solidFill>
                  <a:srgbClr val="FF0000"/>
                </a:solidFill>
                <a:latin typeface="Sylfaen" panose="010A0502050306030303" pitchFamily="18" charset="0"/>
              </a:rPr>
              <a:t>FPE</a:t>
            </a:r>
            <a:r>
              <a:rPr lang="en-US" sz="1800" dirty="0">
                <a:latin typeface="Sylfaen" panose="010A0502050306030303" pitchFamily="18" charset="0"/>
              </a:rPr>
              <a:t> with cancer aggressiveness 2 . </a:t>
            </a:r>
            <a:r>
              <a:rPr lang="en-US" sz="1800" dirty="0">
                <a:solidFill>
                  <a:srgbClr val="FF0000"/>
                </a:solidFill>
                <a:latin typeface="Sylfaen" panose="010A0502050306030303" pitchFamily="18" charset="0"/>
              </a:rPr>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312326" y="932928"/>
            <a:ext cx="3294633" cy="247097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9330" y="1038298"/>
            <a:ext cx="3209980" cy="240748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71" y="3659758"/>
            <a:ext cx="3207994" cy="240599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1945" y="3737206"/>
            <a:ext cx="3406315" cy="255473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6919" y="1038298"/>
            <a:ext cx="3350474" cy="2512855"/>
          </a:xfrm>
          <a:prstGeom prst="rect">
            <a:avLst/>
          </a:prstGeom>
        </p:spPr>
      </p:pic>
      <p:cxnSp>
        <p:nvCxnSpPr>
          <p:cNvPr id="6" name="Straight Arrow Connector 5"/>
          <p:cNvCxnSpPr/>
          <p:nvPr/>
        </p:nvCxnSpPr>
        <p:spPr>
          <a:xfrm flipH="1">
            <a:off x="1743740" y="2608521"/>
            <a:ext cx="14176" cy="1687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516372" y="2303721"/>
            <a:ext cx="3983665" cy="21548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076353" y="1679944"/>
            <a:ext cx="4190566" cy="850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608521" y="2105247"/>
            <a:ext cx="1658679" cy="637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8789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3033" y="184298"/>
            <a:ext cx="11190767" cy="241004"/>
          </a:xfrm>
        </p:spPr>
        <p:txBody>
          <a:bodyPr>
            <a:noAutofit/>
          </a:bodyPr>
          <a:lstStyle/>
          <a:p>
            <a:r>
              <a:rPr lang="en-US" sz="2000" dirty="0"/>
              <a:t> . </a:t>
            </a:r>
            <a:br>
              <a:rPr lang="en-US" sz="2000" dirty="0"/>
            </a:br>
            <a:br>
              <a:rPr lang="en-US" sz="2000" dirty="0"/>
            </a:br>
            <a:endParaRPr lang="en-US" sz="2000" dirty="0"/>
          </a:p>
        </p:txBody>
      </p:sp>
      <p:sp>
        <p:nvSpPr>
          <p:cNvPr id="3" name="Content Placeholder 2"/>
          <p:cNvSpPr>
            <a:spLocks noGrp="1"/>
          </p:cNvSpPr>
          <p:nvPr>
            <p:ph idx="1"/>
          </p:nvPr>
        </p:nvSpPr>
        <p:spPr>
          <a:xfrm>
            <a:off x="326065" y="184298"/>
            <a:ext cx="11027735" cy="6549655"/>
          </a:xfrm>
        </p:spPr>
        <p:txBody>
          <a:bodyPr>
            <a:normAutofit fontScale="85000" lnSpcReduction="20000"/>
          </a:bodyPr>
          <a:lstStyle/>
          <a:p>
            <a:pPr marL="0" indent="0">
              <a:buNone/>
            </a:pPr>
            <a:r>
              <a:rPr lang="en-US" dirty="0">
                <a:latin typeface="Sylfaen" panose="010A0502050306030303" pitchFamily="18" charset="0"/>
              </a:rPr>
              <a:t>Therefore, instrumental screening methods are of great importance. However, each of them has its weaknesses. For example, a digital rectal examination (DRE) is highly subjective and is based on the skills and expertise of the doctors. </a:t>
            </a:r>
            <a:r>
              <a:rPr lang="en-US" b="1" dirty="0" err="1">
                <a:solidFill>
                  <a:srgbClr val="7030A0"/>
                </a:solidFill>
                <a:latin typeface="Sylfaen" panose="010A0502050306030303" pitchFamily="18" charset="0"/>
              </a:rPr>
              <a:t>Leen</a:t>
            </a:r>
            <a:r>
              <a:rPr lang="en-US" b="1" dirty="0">
                <a:solidFill>
                  <a:srgbClr val="7030A0"/>
                </a:solidFill>
                <a:latin typeface="Sylfaen" panose="010A0502050306030303" pitchFamily="18" charset="0"/>
              </a:rPr>
              <a:t> 2018</a:t>
            </a:r>
            <a:r>
              <a:rPr lang="en-US" dirty="0">
                <a:latin typeface="Sylfaen" panose="010A0502050306030303" pitchFamily="18" charset="0"/>
              </a:rPr>
              <a:t>.</a:t>
            </a:r>
            <a:br>
              <a:rPr lang="en-US" dirty="0">
                <a:latin typeface="Sylfaen" panose="010A0502050306030303" pitchFamily="18" charset="0"/>
              </a:rPr>
            </a:br>
            <a:endParaRPr lang="en-US" dirty="0">
              <a:latin typeface="Sylfaen" panose="010A0502050306030303" pitchFamily="18" charset="0"/>
            </a:endParaRPr>
          </a:p>
          <a:p>
            <a:pPr marL="0" indent="0">
              <a:buNone/>
            </a:pPr>
            <a:r>
              <a:rPr lang="en-US" dirty="0">
                <a:latin typeface="Sylfaen" panose="010A0502050306030303" pitchFamily="18" charset="0"/>
              </a:rPr>
              <a:t>The next method is </a:t>
            </a:r>
            <a:r>
              <a:rPr lang="en-US" dirty="0" err="1">
                <a:latin typeface="Sylfaen" panose="010A0502050306030303" pitchFamily="18" charset="0"/>
              </a:rPr>
              <a:t>transrectal</a:t>
            </a:r>
            <a:r>
              <a:rPr lang="en-US" dirty="0">
                <a:latin typeface="Sylfaen" panose="010A0502050306030303" pitchFamily="18" charset="0"/>
              </a:rPr>
              <a:t> ultrasound (TRUS). Prostate cancer may be identified on TRUS as a hypoechoic lesion. However, only 60% of prostate cancers appear hypoechoic on ultrasound. Consequently, TRUS should not be used as a first-line screening study, as it lacks acceptable specificity. </a:t>
            </a:r>
            <a:r>
              <a:rPr lang="en-US" b="1" dirty="0">
                <a:solidFill>
                  <a:srgbClr val="7030A0"/>
                </a:solidFill>
                <a:latin typeface="Sylfaen" panose="010A0502050306030303" pitchFamily="18" charset="0"/>
              </a:rPr>
              <a:t>Harvey, 2012</a:t>
            </a:r>
            <a:r>
              <a:rPr lang="en-US" dirty="0">
                <a:latin typeface="Sylfaen" panose="010A0502050306030303" pitchFamily="18" charset="0"/>
              </a:rPr>
              <a:t>.</a:t>
            </a:r>
            <a:br>
              <a:rPr lang="en-US" dirty="0">
                <a:latin typeface="Sylfaen" panose="010A0502050306030303" pitchFamily="18" charset="0"/>
              </a:rPr>
            </a:br>
            <a:endParaRPr lang="en-US" dirty="0">
              <a:latin typeface="Sylfaen" panose="010A0502050306030303" pitchFamily="18" charset="0"/>
            </a:endParaRPr>
          </a:p>
          <a:p>
            <a:pPr marL="0" indent="0">
              <a:buNone/>
            </a:pPr>
            <a:r>
              <a:rPr lang="en-US" dirty="0">
                <a:latin typeface="Sylfaen" panose="010A0502050306030303" pitchFamily="18" charset="0"/>
              </a:rPr>
              <a:t>MRI—Magnetic resonance imaging is an expensive and complicated method that requires a radiologist and a physician specifically trained to supervise and interpret radiology examinations. Besides, the strong magnetic field might be harmful. Sometimes it is difficult to obtain clear images due to the presence of an implant or other metallic object. The same result can be achieved via patient movement. A prostate biopsy can occasionally result in inflammation or the presence of blood products within the prostate, which MRI cannot always discriminate from cancer tissue. </a:t>
            </a:r>
            <a:r>
              <a:rPr lang="en-US" sz="2900" b="1" dirty="0">
                <a:solidFill>
                  <a:srgbClr val="7030A0"/>
                </a:solidFill>
                <a:latin typeface="Sylfaen" panose="010A0502050306030303" pitchFamily="18" charset="0"/>
              </a:rPr>
              <a:t>Coakley 2003</a:t>
            </a:r>
            <a:r>
              <a:rPr lang="en-US" sz="2900" dirty="0">
                <a:latin typeface="Sylfaen" panose="010A0502050306030303" pitchFamily="18" charset="0"/>
              </a:rPr>
              <a:t>. </a:t>
            </a:r>
          </a:p>
          <a:p>
            <a:pPr marL="0" indent="0">
              <a:buNone/>
            </a:pPr>
            <a:r>
              <a:rPr lang="en-US" dirty="0">
                <a:latin typeface="Sylfaen" panose="010A0502050306030303" pitchFamily="18" charset="0"/>
              </a:rPr>
              <a:t>CT—computer tomography—is not regarded as the primary method for prostate cancer diagnosis. CT usually is used as an additional tool in prostate cancer diagnosis. Restrictions: X-rays are not non-invasive. </a:t>
            </a:r>
            <a:r>
              <a:rPr lang="en-US" b="1" dirty="0" err="1">
                <a:solidFill>
                  <a:srgbClr val="7030A0"/>
                </a:solidFill>
                <a:latin typeface="Sylfaen" panose="010A0502050306030303" pitchFamily="18" charset="0"/>
              </a:rPr>
              <a:t>Daryanani</a:t>
            </a:r>
            <a:r>
              <a:rPr lang="en-US" b="1" dirty="0">
                <a:solidFill>
                  <a:srgbClr val="7030A0"/>
                </a:solidFill>
                <a:latin typeface="Sylfaen" panose="010A0502050306030303" pitchFamily="18" charset="0"/>
              </a:rPr>
              <a:t> 2022</a:t>
            </a:r>
            <a:r>
              <a:rPr lang="en-US" dirty="0">
                <a:latin typeface="Sylfaen" panose="010A0502050306030303" pitchFamily="18" charset="0"/>
              </a:rPr>
              <a:t>.</a:t>
            </a:r>
            <a:br>
              <a:rPr lang="en-US" dirty="0">
                <a:latin typeface="Sylfaen" panose="010A0502050306030303" pitchFamily="18" charset="0"/>
              </a:rPr>
            </a:br>
            <a:r>
              <a:rPr lang="en-US" dirty="0">
                <a:latin typeface="Sylfaen" panose="010A0502050306030303" pitchFamily="18" charset="0"/>
              </a:rPr>
              <a:t>PET—positron emission tomography—is extremely complicated, expensive, and partially invasive. Thereby, this method could not be widely used in common </a:t>
            </a:r>
            <a:r>
              <a:rPr lang="en-US" dirty="0" err="1">
                <a:latin typeface="Sylfaen" panose="010A0502050306030303" pitchFamily="18" charset="0"/>
              </a:rPr>
              <a:t>clinics.</a:t>
            </a:r>
            <a:r>
              <a:rPr lang="en-US" sz="2900" b="1" dirty="0" err="1">
                <a:solidFill>
                  <a:srgbClr val="7030A0"/>
                </a:solidFill>
                <a:latin typeface="Sylfaen" panose="010A0502050306030303" pitchFamily="18" charset="0"/>
              </a:rPr>
              <a:t>Bailey</a:t>
            </a:r>
            <a:r>
              <a:rPr lang="en-US" sz="2900" b="1" dirty="0">
                <a:solidFill>
                  <a:srgbClr val="7030A0"/>
                </a:solidFill>
                <a:latin typeface="Sylfaen" panose="010A0502050306030303" pitchFamily="18" charset="0"/>
              </a:rPr>
              <a:t> 2005</a:t>
            </a:r>
            <a:r>
              <a:rPr lang="en-US" sz="2900" dirty="0">
                <a:latin typeface="Sylfaen" panose="010A0502050306030303" pitchFamily="18" charset="0"/>
              </a:rPr>
              <a:t>.</a:t>
            </a:r>
            <a:r>
              <a:rPr lang="en-US" dirty="0">
                <a:latin typeface="Sylfaen" panose="010A0502050306030303" pitchFamily="18" charset="0"/>
              </a:rPr>
              <a:t> </a:t>
            </a:r>
          </a:p>
          <a:p>
            <a:pPr marL="0" indent="0">
              <a:buNone/>
            </a:pPr>
            <a:endParaRPr lang="en-US" dirty="0">
              <a:latin typeface="Sylfaen" panose="010A0502050306030303" pitchFamily="18" charset="0"/>
            </a:endParaRPr>
          </a:p>
        </p:txBody>
      </p:sp>
    </p:spTree>
    <p:extLst>
      <p:ext uri="{BB962C8B-B14F-4D97-AF65-F5344CB8AC3E}">
        <p14:creationId xmlns:p14="http://schemas.microsoft.com/office/powerpoint/2010/main" val="10897818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782" y="218543"/>
            <a:ext cx="11353800" cy="193285"/>
          </a:xfrm>
        </p:spPr>
        <p:txBody>
          <a:bodyPr>
            <a:normAutofit fontScale="90000"/>
          </a:bodyPr>
          <a:lstStyle/>
          <a:p>
            <a:pPr algn="ctr"/>
            <a:r>
              <a:rPr lang="en-US" sz="1800" b="1" dirty="0"/>
              <a:t>Results</a:t>
            </a:r>
            <a:endParaRPr lang="en-US" sz="1800" dirty="0"/>
          </a:p>
        </p:txBody>
      </p:sp>
      <p:sp>
        <p:nvSpPr>
          <p:cNvPr id="3" name="Content Placeholder 2"/>
          <p:cNvSpPr>
            <a:spLocks noGrp="1"/>
          </p:cNvSpPr>
          <p:nvPr>
            <p:ph idx="1"/>
          </p:nvPr>
        </p:nvSpPr>
        <p:spPr>
          <a:xfrm>
            <a:off x="76782" y="637953"/>
            <a:ext cx="11277018" cy="6021113"/>
          </a:xfrm>
        </p:spPr>
        <p:txBody>
          <a:bodyPr>
            <a:normAutofit/>
          </a:bodyPr>
          <a:lstStyle/>
          <a:p>
            <a:pPr marL="0" indent="0">
              <a:buNone/>
            </a:pPr>
            <a:r>
              <a:rPr lang="en-US" sz="1800" dirty="0">
                <a:latin typeface="Sylfaen" panose="010A0502050306030303" pitchFamily="18" charset="0"/>
              </a:rPr>
              <a:t>The IR image of </a:t>
            </a:r>
            <a:r>
              <a:rPr lang="en-US" sz="1800" b="1" dirty="0">
                <a:solidFill>
                  <a:srgbClr val="FF0000"/>
                </a:solidFill>
                <a:latin typeface="Sylfaen" panose="010A0502050306030303" pitchFamily="18" charset="0"/>
              </a:rPr>
              <a:t>FPE</a:t>
            </a:r>
            <a:r>
              <a:rPr lang="en-US" sz="1800" dirty="0">
                <a:latin typeface="Sylfaen" panose="010A0502050306030303" pitchFamily="18" charset="0"/>
              </a:rPr>
              <a:t> and </a:t>
            </a:r>
            <a:r>
              <a:rPr lang="en-US" sz="1800" dirty="0" err="1">
                <a:latin typeface="Sylfaen" panose="010A0502050306030303" pitchFamily="18" charset="0"/>
              </a:rPr>
              <a:t>histomorphological</a:t>
            </a:r>
            <a:r>
              <a:rPr lang="en-US" sz="1800" dirty="0">
                <a:latin typeface="Sylfaen" panose="010A0502050306030303" pitchFamily="18" charset="0"/>
              </a:rPr>
              <a:t> images from several locations are displayed on this slide. Here, aggressiveness mostly was rated at 3 (yellow arrow), however small portions of higher aggressiveness was met (red and orange arrows).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altLang="en-US" sz="1600" dirty="0">
              <a:latin typeface="Sylfaen" panose="010A0502050306030303" pitchFamily="18" charset="0"/>
            </a:endParaRPr>
          </a:p>
          <a:p>
            <a:pPr marL="0" indent="0">
              <a:buNone/>
            </a:pPr>
            <a:r>
              <a:rPr lang="en-US" altLang="en-US" sz="1600" dirty="0">
                <a:latin typeface="Sylfaen" panose="010A0502050306030303" pitchFamily="18" charset="0"/>
              </a:rPr>
              <a:t>Figure 6. Arrows are used to connect </a:t>
            </a:r>
            <a:r>
              <a:rPr lang="en-US" altLang="en-US" sz="1600" dirty="0" err="1">
                <a:latin typeface="Sylfaen" panose="010A0502050306030303" pitchFamily="18" charset="0"/>
              </a:rPr>
              <a:t>histomorphological</a:t>
            </a:r>
            <a:r>
              <a:rPr lang="en-US" altLang="en-US" sz="1600" dirty="0">
                <a:latin typeface="Sylfaen" panose="010A0502050306030303" pitchFamily="18" charset="0"/>
              </a:rPr>
              <a:t> images to their respective locations on the infrared image. On the right from the IR image is picture of healthy tissue (black arrow).</a:t>
            </a:r>
            <a:endParaRPr lang="en-US" sz="1600" dirty="0">
              <a:latin typeface="Sylfaen" panose="010A0502050306030303" pitchFamily="18" charset="0"/>
            </a:endParaRP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77" y="1652909"/>
            <a:ext cx="2754372" cy="187206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277" y="3772773"/>
            <a:ext cx="2482606" cy="186195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8554" y="1591832"/>
            <a:ext cx="2496859" cy="187264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5228" y="3881321"/>
            <a:ext cx="2484935" cy="186370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2800" y="3794196"/>
            <a:ext cx="2641611" cy="1981208"/>
          </a:xfrm>
          <a:prstGeom prst="rect">
            <a:avLst/>
          </a:prstGeom>
        </p:spPr>
      </p:pic>
      <p:cxnSp>
        <p:nvCxnSpPr>
          <p:cNvPr id="13" name="Straight Arrow Connector 12"/>
          <p:cNvCxnSpPr/>
          <p:nvPr/>
        </p:nvCxnSpPr>
        <p:spPr>
          <a:xfrm flipV="1">
            <a:off x="561510" y="2771121"/>
            <a:ext cx="352890" cy="1088903"/>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047023" y="3029386"/>
            <a:ext cx="2163847" cy="101212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570534" y="3168989"/>
            <a:ext cx="4664490" cy="642353"/>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560463" y="2429093"/>
            <a:ext cx="2767232" cy="9906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05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0623" y="88680"/>
            <a:ext cx="11063177" cy="258652"/>
          </a:xfrm>
        </p:spPr>
        <p:txBody>
          <a:bodyPr>
            <a:noAutofit/>
          </a:bodyPr>
          <a:lstStyle/>
          <a:p>
            <a:r>
              <a:rPr lang="en-US" sz="2400" dirty="0"/>
              <a:t> </a:t>
            </a:r>
          </a:p>
        </p:txBody>
      </p:sp>
      <p:sp>
        <p:nvSpPr>
          <p:cNvPr id="3" name="Content Placeholder 2"/>
          <p:cNvSpPr>
            <a:spLocks noGrp="1"/>
          </p:cNvSpPr>
          <p:nvPr>
            <p:ph idx="1"/>
          </p:nvPr>
        </p:nvSpPr>
        <p:spPr>
          <a:xfrm>
            <a:off x="347331" y="850604"/>
            <a:ext cx="11006470" cy="5954233"/>
          </a:xfrm>
        </p:spPr>
        <p:txBody>
          <a:bodyPr>
            <a:normAutofit/>
          </a:bodyPr>
          <a:lstStyle/>
          <a:p>
            <a:pPr marL="0" indent="0">
              <a:buNone/>
            </a:pPr>
            <a:r>
              <a:rPr lang="en-US" sz="1800" dirty="0">
                <a:latin typeface="Sylfaen" panose="010A0502050306030303" pitchFamily="18" charset="0"/>
              </a:rPr>
              <a:t>IR image of prostate tissue with different aggressiveness.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800" dirty="0"/>
          </a:p>
          <a:p>
            <a:pPr marL="0" indent="0">
              <a:buNone/>
            </a:pPr>
            <a:endParaRPr lang="en-US" sz="1800" dirty="0"/>
          </a:p>
          <a:p>
            <a:pPr marL="0" indent="0">
              <a:buNone/>
            </a:pPr>
            <a:endParaRPr lang="en-US" sz="1800" dirty="0">
              <a:latin typeface="Sylfaen" panose="010A0502050306030303" pitchFamily="18" charset="0"/>
            </a:endParaRPr>
          </a:p>
          <a:p>
            <a:pPr marL="0" indent="0">
              <a:buNone/>
            </a:pPr>
            <a:endParaRPr lang="en-US" sz="2000" dirty="0">
              <a:latin typeface="Sylfaen" panose="010A0502050306030303" pitchFamily="18" charset="0"/>
            </a:endParaRPr>
          </a:p>
          <a:p>
            <a:pPr marL="0" indent="0">
              <a:buNone/>
            </a:pPr>
            <a:endParaRPr lang="en-US" sz="2000" dirty="0">
              <a:latin typeface="Sylfaen" panose="010A0502050306030303" pitchFamily="18" charset="0"/>
            </a:endParaRPr>
          </a:p>
          <a:p>
            <a:pPr marL="0" indent="0">
              <a:buNone/>
            </a:pPr>
            <a:r>
              <a:rPr lang="en-US" sz="2000" dirty="0">
                <a:latin typeface="Sylfaen" panose="010A0502050306030303" pitchFamily="18" charset="0"/>
              </a:rPr>
              <a:t>Figure 7. Here we see site with aggressiveness 5 (yellow arrow), aggressiveness 3 (green arrow), aggressiveness 4 (blue arrow), and healthy tissue (black arrow).</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1360" y="1775282"/>
            <a:ext cx="2519206" cy="18894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777" y="3863804"/>
            <a:ext cx="2255618" cy="16917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220" y="1879466"/>
            <a:ext cx="2380294" cy="178522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7466" y="1879466"/>
            <a:ext cx="2567205" cy="192540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0495" y="3863804"/>
            <a:ext cx="2438402" cy="1828801"/>
          </a:xfrm>
          <a:prstGeom prst="rect">
            <a:avLst/>
          </a:prstGeom>
        </p:spPr>
      </p:pic>
      <p:cxnSp>
        <p:nvCxnSpPr>
          <p:cNvPr id="10" name="Straight Arrow Connector 9"/>
          <p:cNvCxnSpPr/>
          <p:nvPr/>
        </p:nvCxnSpPr>
        <p:spPr>
          <a:xfrm flipV="1">
            <a:off x="2502195" y="2892056"/>
            <a:ext cx="1658679" cy="1197935"/>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714847" y="2601433"/>
            <a:ext cx="1694120" cy="35441"/>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4659086" y="2636874"/>
            <a:ext cx="2272937" cy="472086"/>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408967" y="2892056"/>
            <a:ext cx="145616" cy="157544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45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661" y="159516"/>
            <a:ext cx="11188139" cy="412858"/>
          </a:xfrm>
        </p:spPr>
        <p:txBody>
          <a:bodyPr>
            <a:noAutofit/>
          </a:bodyPr>
          <a:lstStyle/>
          <a:p>
            <a:pPr algn="ctr"/>
            <a:r>
              <a:rPr lang="en-US" sz="1600" dirty="0"/>
              <a:t>Results</a:t>
            </a:r>
          </a:p>
        </p:txBody>
      </p:sp>
      <p:sp>
        <p:nvSpPr>
          <p:cNvPr id="3" name="Content Placeholder 2"/>
          <p:cNvSpPr>
            <a:spLocks noGrp="1"/>
          </p:cNvSpPr>
          <p:nvPr>
            <p:ph idx="1"/>
          </p:nvPr>
        </p:nvSpPr>
        <p:spPr>
          <a:xfrm>
            <a:off x="174504" y="684056"/>
            <a:ext cx="11179296" cy="5492908"/>
          </a:xfrm>
        </p:spPr>
        <p:txBody>
          <a:bodyPr>
            <a:normAutofit/>
          </a:bodyPr>
          <a:lstStyle/>
          <a:p>
            <a:pPr marL="0" indent="0">
              <a:buNone/>
            </a:pPr>
            <a:r>
              <a:rPr lang="en-US" sz="1800" dirty="0">
                <a:latin typeface="Sylfaen" panose="010A0502050306030303" pitchFamily="18" charset="0"/>
              </a:rPr>
              <a:t>The situation when the majority of the aggressiveness was 5 is depicted on this slide.</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latin typeface="Sylfaen" panose="010A0502050306030303" pitchFamily="18" charset="0"/>
              </a:rPr>
              <a:t>Figure 8. IR image of </a:t>
            </a:r>
            <a:r>
              <a:rPr lang="ka-GE" sz="1800" b="1" dirty="0">
                <a:solidFill>
                  <a:srgbClr val="FF0000"/>
                </a:solidFill>
                <a:latin typeface="Sylfaen" panose="010A0502050306030303" pitchFamily="18" charset="0"/>
              </a:rPr>
              <a:t>FPE</a:t>
            </a:r>
            <a:r>
              <a:rPr lang="en-US" sz="1800" b="1" dirty="0">
                <a:solidFill>
                  <a:srgbClr val="FF0000"/>
                </a:solidFill>
                <a:latin typeface="Sylfaen" panose="010A0502050306030303" pitchFamily="18" charset="0"/>
              </a:rPr>
              <a:t> </a:t>
            </a:r>
            <a:r>
              <a:rPr lang="en-US" sz="1800" dirty="0">
                <a:latin typeface="Sylfaen" panose="010A0502050306030303" pitchFamily="18" charset="0"/>
              </a:rPr>
              <a:t>of prostate tissue with aggressiveness 5 . Arrows indicate sites on the IR image at which the </a:t>
            </a:r>
            <a:r>
              <a:rPr lang="en-US" sz="1800" dirty="0" err="1">
                <a:latin typeface="Sylfaen" panose="010A0502050306030303" pitchFamily="18" charset="0"/>
              </a:rPr>
              <a:t>histo</a:t>
            </a:r>
            <a:r>
              <a:rPr lang="en-US" sz="1800" dirty="0">
                <a:latin typeface="Sylfaen" panose="010A0502050306030303" pitchFamily="18" charset="0"/>
              </a:rPr>
              <a:t>-morphological images are taken. On the right  </a:t>
            </a:r>
            <a:r>
              <a:rPr lang="en-US" sz="1800" dirty="0" err="1">
                <a:latin typeface="Sylfaen" panose="010A0502050306030303" pitchFamily="18" charset="0"/>
              </a:rPr>
              <a:t>histo</a:t>
            </a:r>
            <a:r>
              <a:rPr lang="en-US" sz="1800" dirty="0">
                <a:latin typeface="Sylfaen" panose="010A0502050306030303" pitchFamily="18" charset="0"/>
              </a:rPr>
              <a:t>-morphological image we see the margin of cancerous formation which is well seen on the IR image also - see black arrows.</a:t>
            </a:r>
          </a:p>
          <a:p>
            <a:pPr marL="0" indent="0">
              <a:buNone/>
            </a:pPr>
            <a:endParaRPr lang="en-US" sz="1800" dirty="0">
              <a:latin typeface="Sylfaen" panose="010A0502050306030303" pitchFamily="18" charset="0"/>
            </a:endParaRPr>
          </a:p>
          <a:p>
            <a:pPr marL="0" indent="0">
              <a:buNone/>
            </a:pPr>
            <a:endParaRPr lang="en-US" sz="1800"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509191" y="1488472"/>
            <a:ext cx="3867005" cy="280614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742" y="1520794"/>
            <a:ext cx="3545505" cy="265912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661" y="1520794"/>
            <a:ext cx="3255475" cy="2441606"/>
          </a:xfrm>
          <a:prstGeom prst="rect">
            <a:avLst/>
          </a:prstGeom>
        </p:spPr>
      </p:pic>
      <p:cxnSp>
        <p:nvCxnSpPr>
          <p:cNvPr id="8" name="Straight Arrow Connector 7"/>
          <p:cNvCxnSpPr/>
          <p:nvPr/>
        </p:nvCxnSpPr>
        <p:spPr>
          <a:xfrm flipV="1">
            <a:off x="2332074" y="3260651"/>
            <a:ext cx="2083982" cy="1772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70410" y="2850358"/>
            <a:ext cx="2211572" cy="2268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612912" y="3813544"/>
            <a:ext cx="368595" cy="659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759730" y="3260651"/>
            <a:ext cx="368595" cy="659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7092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6186" y="194423"/>
            <a:ext cx="11067614" cy="216423"/>
          </a:xfrm>
        </p:spPr>
        <p:txBody>
          <a:bodyPr>
            <a:normAutofit fontScale="90000"/>
          </a:bodyPr>
          <a:lstStyle/>
          <a:p>
            <a:pPr algn="ctr"/>
            <a:r>
              <a:rPr lang="en-US" sz="2000" dirty="0"/>
              <a:t>Results</a:t>
            </a:r>
          </a:p>
        </p:txBody>
      </p:sp>
      <p:sp>
        <p:nvSpPr>
          <p:cNvPr id="3" name="Content Placeholder 2"/>
          <p:cNvSpPr>
            <a:spLocks noGrp="1"/>
          </p:cNvSpPr>
          <p:nvPr>
            <p:ph idx="1"/>
          </p:nvPr>
        </p:nvSpPr>
        <p:spPr>
          <a:xfrm>
            <a:off x="184298" y="451843"/>
            <a:ext cx="11383925" cy="6110177"/>
          </a:xfrm>
        </p:spPr>
        <p:txBody>
          <a:bodyPr>
            <a:normAutofit/>
          </a:bodyPr>
          <a:lstStyle/>
          <a:p>
            <a:pPr marL="0" indent="0">
              <a:buNone/>
            </a:pPr>
            <a:r>
              <a:rPr lang="en-US" sz="2000" dirty="0">
                <a:latin typeface="Sylfaen" panose="010A0502050306030303" pitchFamily="18" charset="0"/>
              </a:rPr>
              <a:t>In this slide we see examples when different aggressiveness levels are present; however, the highest one (aggressiveness 5) is of very low percentage (yellow arrows).</a:t>
            </a:r>
          </a:p>
          <a:p>
            <a:pPr marL="0" indent="0">
              <a:buNone/>
            </a:pPr>
            <a:endParaRPr lang="en-US" dirty="0"/>
          </a:p>
          <a:p>
            <a:pPr marL="0" indent="0">
              <a:buNone/>
            </a:pPr>
            <a:endParaRPr lang="en-US" dirty="0"/>
          </a:p>
          <a:p>
            <a:pPr marL="0" indent="0">
              <a:buNone/>
            </a:pPr>
            <a:r>
              <a:rPr lang="en-US" dirty="0"/>
              <a:t>                                                                </a:t>
            </a:r>
            <a:r>
              <a:rPr lang="en-US" sz="1800" dirty="0" err="1"/>
              <a:t>Agressivness</a:t>
            </a:r>
            <a:r>
              <a:rPr lang="en-US" sz="1800" dirty="0"/>
              <a:t> 4</a:t>
            </a:r>
          </a:p>
          <a:p>
            <a:pPr marL="0" indent="0">
              <a:buNone/>
            </a:pPr>
            <a:endParaRPr lang="en-US" dirty="0"/>
          </a:p>
          <a:p>
            <a:pPr marL="0" indent="0">
              <a:buNone/>
            </a:pPr>
            <a:endParaRPr lang="en-US" dirty="0"/>
          </a:p>
          <a:p>
            <a:pPr marL="0" indent="0">
              <a:buNone/>
            </a:pPr>
            <a:r>
              <a:rPr lang="en-US" sz="1400" dirty="0"/>
              <a:t>                                                                                                                                                    </a:t>
            </a:r>
            <a:r>
              <a:rPr lang="en-US" sz="1800" dirty="0" err="1"/>
              <a:t>Agressivness</a:t>
            </a:r>
            <a:r>
              <a:rPr lang="en-US" sz="1800" dirty="0"/>
              <a:t> 5</a:t>
            </a:r>
          </a:p>
          <a:p>
            <a:pPr marL="0" indent="0">
              <a:buNone/>
            </a:pPr>
            <a:r>
              <a:rPr lang="en-US" sz="1400" dirty="0"/>
              <a:t>                                                                                                                                                                                                                 </a:t>
            </a:r>
            <a:r>
              <a:rPr lang="en-US" sz="1600" dirty="0"/>
              <a:t>Healthy tissue</a:t>
            </a:r>
          </a:p>
          <a:p>
            <a:pPr marL="0" indent="0">
              <a:buNone/>
            </a:pPr>
            <a:endParaRPr lang="en-US" dirty="0"/>
          </a:p>
          <a:p>
            <a:pPr marL="0" indent="0">
              <a:buNone/>
            </a:pPr>
            <a:endParaRPr lang="en-US" dirty="0"/>
          </a:p>
          <a:p>
            <a:pPr marL="0" indent="0">
              <a:buNone/>
            </a:pPr>
            <a:r>
              <a:rPr lang="en-US" sz="1800" dirty="0" err="1">
                <a:latin typeface="Sylfaen" panose="010A0502050306030303" pitchFamily="18" charset="0"/>
              </a:rPr>
              <a:t>Agressivness</a:t>
            </a:r>
            <a:r>
              <a:rPr lang="en-US" sz="1800" dirty="0">
                <a:latin typeface="Sylfaen" panose="010A0502050306030303" pitchFamily="18" charset="0"/>
              </a:rPr>
              <a:t> 5</a:t>
            </a:r>
          </a:p>
          <a:p>
            <a:pPr marL="0" indent="0">
              <a:buNone/>
            </a:pPr>
            <a:r>
              <a:rPr lang="en-US" sz="2200" dirty="0">
                <a:latin typeface="Sylfaen" panose="010A0502050306030303" pitchFamily="18" charset="0"/>
              </a:rPr>
              <a:t>Figure 9 .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186" y="1563162"/>
            <a:ext cx="2591693" cy="194377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86" y="3604358"/>
            <a:ext cx="2292390" cy="171929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7981" y="3750182"/>
            <a:ext cx="2367282" cy="177546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2004" y="1618825"/>
            <a:ext cx="2443259" cy="183244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326" y="1921923"/>
            <a:ext cx="3034039" cy="2275529"/>
          </a:xfrm>
          <a:prstGeom prst="rect">
            <a:avLst/>
          </a:prstGeom>
        </p:spPr>
      </p:pic>
      <p:cxnSp>
        <p:nvCxnSpPr>
          <p:cNvPr id="10" name="Straight Arrow Connector 9"/>
          <p:cNvCxnSpPr/>
          <p:nvPr/>
        </p:nvCxnSpPr>
        <p:spPr>
          <a:xfrm flipH="1" flipV="1">
            <a:off x="886047" y="2658140"/>
            <a:ext cx="42530" cy="1261730"/>
          </a:xfrm>
          <a:prstGeom prst="straightConnector1">
            <a:avLst/>
          </a:prstGeom>
          <a:ln w="2222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1889760" y="2412274"/>
            <a:ext cx="2847703" cy="4354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889760" y="2760617"/>
            <a:ext cx="2062050" cy="1619794"/>
          </a:xfrm>
          <a:prstGeom prst="straightConnector1">
            <a:avLst/>
          </a:prstGeom>
          <a:ln w="2222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32381" y="2535047"/>
            <a:ext cx="7087842" cy="1928957"/>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9170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8093" y="365126"/>
            <a:ext cx="11105707" cy="180680"/>
          </a:xfrm>
        </p:spPr>
        <p:txBody>
          <a:bodyPr>
            <a:noAutofit/>
          </a:bodyPr>
          <a:lstStyle/>
          <a:p>
            <a:pPr algn="ctr"/>
            <a:r>
              <a:rPr lang="en-US" sz="2400" b="1" dirty="0"/>
              <a:t>Results</a:t>
            </a:r>
            <a:endParaRPr lang="en-US" sz="2400" dirty="0"/>
          </a:p>
        </p:txBody>
      </p:sp>
      <p:sp>
        <p:nvSpPr>
          <p:cNvPr id="3" name="Content Placeholder 2"/>
          <p:cNvSpPr>
            <a:spLocks noGrp="1"/>
          </p:cNvSpPr>
          <p:nvPr>
            <p:ph idx="1"/>
          </p:nvPr>
        </p:nvSpPr>
        <p:spPr>
          <a:xfrm>
            <a:off x="354419" y="708837"/>
            <a:ext cx="10999381" cy="5735506"/>
          </a:xfrm>
        </p:spPr>
        <p:txBody>
          <a:bodyPr>
            <a:normAutofit/>
          </a:bodyPr>
          <a:lstStyle/>
          <a:p>
            <a:pPr marL="0" indent="0">
              <a:buNone/>
            </a:pPr>
            <a:r>
              <a:rPr lang="en-US" sz="2000" dirty="0">
                <a:latin typeface="Sylfaen" panose="010A0502050306030303" pitchFamily="18" charset="0"/>
              </a:rPr>
              <a:t>On this slide is shown example when only one (highest)  aggressiveness -5   is present.</a:t>
            </a:r>
          </a:p>
          <a:p>
            <a:pPr marL="0" indent="0">
              <a:buNone/>
            </a:pPr>
            <a:endParaRPr lang="en-US" sz="20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 </a:t>
            </a:r>
          </a:p>
          <a:p>
            <a:pPr marL="0" indent="0">
              <a:buNone/>
            </a:pPr>
            <a:endParaRPr lang="en-US" sz="1800" dirty="0"/>
          </a:p>
          <a:p>
            <a:pPr marL="0" indent="0">
              <a:buNone/>
            </a:pPr>
            <a:endParaRPr lang="en-US" sz="1800" dirty="0">
              <a:latin typeface="Sylfaen" panose="010A0502050306030303" pitchFamily="18" charset="0"/>
            </a:endParaRPr>
          </a:p>
          <a:p>
            <a:pPr marL="0" indent="0">
              <a:buNone/>
            </a:pPr>
            <a:endParaRPr lang="en-US" sz="1800" dirty="0">
              <a:latin typeface="Sylfaen" panose="010A0502050306030303" pitchFamily="18" charset="0"/>
            </a:endParaRPr>
          </a:p>
          <a:p>
            <a:pPr marL="0" indent="0">
              <a:buNone/>
            </a:pPr>
            <a:r>
              <a:rPr lang="en-US" sz="1800" dirty="0">
                <a:latin typeface="Sylfaen" panose="010A0502050306030303" pitchFamily="18" charset="0"/>
              </a:rPr>
              <a:t>Figure 19.</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13" y="1729118"/>
            <a:ext cx="4348053" cy="32610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3451" y="1878250"/>
            <a:ext cx="4645765" cy="3484324"/>
          </a:xfrm>
          <a:prstGeom prst="rect">
            <a:avLst/>
          </a:prstGeom>
        </p:spPr>
      </p:pic>
    </p:spTree>
    <p:extLst>
      <p:ext uri="{BB962C8B-B14F-4D97-AF65-F5344CB8AC3E}">
        <p14:creationId xmlns:p14="http://schemas.microsoft.com/office/powerpoint/2010/main" val="7513641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1258" y="-334888"/>
            <a:ext cx="11092542" cy="123972"/>
          </a:xfrm>
        </p:spPr>
        <p:txBody>
          <a:bodyPr>
            <a:normAutofit fontScale="90000"/>
          </a:bodyPr>
          <a:lstStyle/>
          <a:p>
            <a:pPr algn="ctr"/>
            <a:r>
              <a:rPr lang="en-US" sz="2400" dirty="0"/>
              <a:t>Results</a:t>
            </a:r>
          </a:p>
        </p:txBody>
      </p:sp>
      <p:sp>
        <p:nvSpPr>
          <p:cNvPr id="3" name="Content Placeholder 2"/>
          <p:cNvSpPr>
            <a:spLocks noGrp="1"/>
          </p:cNvSpPr>
          <p:nvPr>
            <p:ph idx="1"/>
          </p:nvPr>
        </p:nvSpPr>
        <p:spPr>
          <a:xfrm>
            <a:off x="261258" y="545806"/>
            <a:ext cx="11037608" cy="6188148"/>
          </a:xfrm>
        </p:spPr>
        <p:txBody>
          <a:bodyPr>
            <a:normAutofit/>
          </a:bodyPr>
          <a:lstStyle/>
          <a:p>
            <a:pPr marL="0" indent="0">
              <a:buNone/>
            </a:pPr>
            <a:r>
              <a:rPr lang="en-US" sz="2400" dirty="0">
                <a:latin typeface="Sylfaen" panose="010A0502050306030303" pitchFamily="18" charset="0"/>
              </a:rPr>
              <a:t>Each level of aggressiveness was the subject of at least 32 tests, for a total of 190. As it occurred, our software can differentiate between three levels of aggressiveness.</a:t>
            </a:r>
            <a:br>
              <a:rPr lang="en-US" sz="2400" dirty="0">
                <a:latin typeface="Sylfaen" panose="010A0502050306030303" pitchFamily="18" charset="0"/>
              </a:rPr>
            </a:br>
            <a:r>
              <a:rPr lang="en-US" sz="2400" dirty="0">
                <a:latin typeface="Sylfaen" panose="010A0502050306030303" pitchFamily="18" charset="0"/>
              </a:rPr>
              <a:t>Specifically, the 95% confidence interval of </a:t>
            </a:r>
            <a:r>
              <a:rPr lang="en-US" sz="2400" dirty="0">
                <a:solidFill>
                  <a:srgbClr val="C00000"/>
                </a:solidFill>
                <a:latin typeface="Sylfaen" panose="010A0502050306030303" pitchFamily="18" charset="0"/>
              </a:rPr>
              <a:t>MHR</a:t>
            </a:r>
            <a:r>
              <a:rPr lang="en-US" sz="2400" dirty="0">
                <a:latin typeface="Sylfaen" panose="010A0502050306030303" pitchFamily="18" charset="0"/>
              </a:rPr>
              <a:t> for 2 degrees of aggressiveness occurs at 6.8-7.2.</a:t>
            </a:r>
            <a:br>
              <a:rPr lang="en-US" sz="2400" dirty="0">
                <a:latin typeface="Sylfaen" panose="010A0502050306030303" pitchFamily="18" charset="0"/>
              </a:rPr>
            </a:br>
            <a:endParaRPr lang="en-US" sz="2400" dirty="0">
              <a:latin typeface="Sylfaen" panose="010A0502050306030303" pitchFamily="18" charset="0"/>
            </a:endParaRPr>
          </a:p>
          <a:p>
            <a:pPr marL="0" indent="0">
              <a:buNone/>
            </a:pPr>
            <a:r>
              <a:rPr lang="en-US" sz="2400" dirty="0">
                <a:latin typeface="Sylfaen" panose="010A0502050306030303" pitchFamily="18" charset="0"/>
              </a:rPr>
              <a:t>Aggressiveness 3 and aggressiveness 4 have one and the same interval of their </a:t>
            </a:r>
            <a:r>
              <a:rPr lang="en-US" sz="2400" dirty="0">
                <a:solidFill>
                  <a:srgbClr val="C00000"/>
                </a:solidFill>
                <a:latin typeface="Sylfaen" panose="010A0502050306030303" pitchFamily="18" charset="0"/>
              </a:rPr>
              <a:t>MHR</a:t>
            </a:r>
            <a:r>
              <a:rPr lang="en-US" sz="2400" dirty="0">
                <a:latin typeface="Sylfaen" panose="010A0502050306030303" pitchFamily="18" charset="0"/>
              </a:rPr>
              <a:t>s. It is between 5.2 - 6.1. (Thus, two types of tissue experience the same item.)</a:t>
            </a:r>
            <a:br>
              <a:rPr lang="en-US" sz="2400" dirty="0">
                <a:latin typeface="Sylfaen" panose="010A0502050306030303" pitchFamily="18" charset="0"/>
              </a:rPr>
            </a:br>
            <a:br>
              <a:rPr lang="en-US" sz="2400" dirty="0">
                <a:latin typeface="Sylfaen" panose="010A0502050306030303" pitchFamily="18" charset="0"/>
              </a:rPr>
            </a:br>
            <a:r>
              <a:rPr lang="en-US" sz="2400" dirty="0">
                <a:latin typeface="Sylfaen" panose="010A0502050306030303" pitchFamily="18" charset="0"/>
              </a:rPr>
              <a:t>And for aggressiveness of the 5th degree, </a:t>
            </a:r>
            <a:r>
              <a:rPr lang="en-US" sz="2400" dirty="0">
                <a:solidFill>
                  <a:srgbClr val="C00000"/>
                </a:solidFill>
                <a:latin typeface="Sylfaen" panose="010A0502050306030303" pitchFamily="18" charset="0"/>
              </a:rPr>
              <a:t>MHR</a:t>
            </a:r>
            <a:r>
              <a:rPr lang="en-US" sz="2400" dirty="0">
                <a:latin typeface="Sylfaen" panose="010A0502050306030303" pitchFamily="18" charset="0"/>
              </a:rPr>
              <a:t> is 4.4-5.0.</a:t>
            </a:r>
            <a:br>
              <a:rPr lang="en-US" sz="2400" dirty="0">
                <a:latin typeface="Sylfaen" panose="010A0502050306030303" pitchFamily="18" charset="0"/>
              </a:rPr>
            </a:br>
            <a:br>
              <a:rPr lang="en-US" sz="2400" dirty="0">
                <a:latin typeface="Sylfaen" panose="010A0502050306030303" pitchFamily="18" charset="0"/>
              </a:rPr>
            </a:br>
            <a:r>
              <a:rPr lang="en-US" sz="2400" dirty="0">
                <a:latin typeface="Sylfaen" panose="010A0502050306030303" pitchFamily="18" charset="0"/>
              </a:rPr>
              <a:t>These intervals do not overlap, as we can see.</a:t>
            </a:r>
            <a:br>
              <a:rPr lang="en-US" sz="2400" dirty="0">
                <a:latin typeface="Sylfaen" panose="010A0502050306030303" pitchFamily="18" charset="0"/>
              </a:rPr>
            </a:br>
            <a:endParaRPr lang="en-US" sz="2400" dirty="0">
              <a:latin typeface="Sylfaen" panose="010A0502050306030303" pitchFamily="18" charset="0"/>
            </a:endParaRPr>
          </a:p>
          <a:p>
            <a:pPr marL="0" indent="0">
              <a:buNone/>
            </a:pPr>
            <a:r>
              <a:rPr lang="en-US" sz="2400" dirty="0">
                <a:latin typeface="Sylfaen" panose="010A0502050306030303" pitchFamily="18" charset="0"/>
              </a:rPr>
              <a:t>Thus we see that the infrared technique accurately detects and differentiates between higher levels of aggressiveness, which was the project's objective. </a:t>
            </a:r>
          </a:p>
        </p:txBody>
      </p:sp>
      <p:sp>
        <p:nvSpPr>
          <p:cNvPr id="4" name="Rectangle 1"/>
          <p:cNvSpPr>
            <a:spLocks noChangeArrowheads="1"/>
          </p:cNvSpPr>
          <p:nvPr/>
        </p:nvSpPr>
        <p:spPr bwMode="auto">
          <a:xfrm>
            <a:off x="0" y="-461664"/>
            <a:ext cx="24878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76177083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7191" y="365126"/>
            <a:ext cx="10616609" cy="535098"/>
          </a:xfrm>
        </p:spPr>
        <p:txBody>
          <a:bodyPr>
            <a:normAutofit/>
          </a:bodyPr>
          <a:lstStyle/>
          <a:p>
            <a:pPr algn="ctr"/>
            <a:r>
              <a:rPr lang="en-US" sz="2400" dirty="0"/>
              <a:t>Conclusion</a:t>
            </a:r>
          </a:p>
        </p:txBody>
      </p:sp>
      <p:sp>
        <p:nvSpPr>
          <p:cNvPr id="3" name="Content Placeholder 2"/>
          <p:cNvSpPr>
            <a:spLocks noGrp="1"/>
          </p:cNvSpPr>
          <p:nvPr>
            <p:ph idx="1"/>
          </p:nvPr>
        </p:nvSpPr>
        <p:spPr>
          <a:xfrm>
            <a:off x="467833" y="1148317"/>
            <a:ext cx="10885967" cy="5276739"/>
          </a:xfrm>
        </p:spPr>
        <p:txBody>
          <a:bodyPr>
            <a:normAutofit/>
          </a:bodyPr>
          <a:lstStyle/>
          <a:p>
            <a:pPr marL="0" indent="0">
              <a:buNone/>
            </a:pPr>
            <a:r>
              <a:rPr lang="en-US" sz="2400" dirty="0">
                <a:latin typeface="Sylfaen" panose="010A0502050306030303" pitchFamily="18" charset="0"/>
              </a:rPr>
              <a:t>The infrared imaging method is characterized by higher reliability for visualization of cancerous formations with higher degrees (4 and 5) of aggressiveness.</a:t>
            </a:r>
          </a:p>
          <a:p>
            <a:pPr marL="0" indent="0">
              <a:buNone/>
            </a:pPr>
            <a:r>
              <a:rPr lang="en-US" sz="2400" dirty="0">
                <a:latin typeface="Sylfaen" panose="010A0502050306030303" pitchFamily="18" charset="0"/>
              </a:rPr>
              <a:t>In the case of investigation whole prostate prior surgery it  allows for performing targeted biopsies and reducing the number of biopsy points.</a:t>
            </a:r>
            <a:br>
              <a:rPr lang="en-US" sz="2400" dirty="0">
                <a:latin typeface="Sylfaen" panose="010A0502050306030303" pitchFamily="18" charset="0"/>
              </a:rPr>
            </a:br>
            <a:br>
              <a:rPr lang="en-US" sz="2400" dirty="0">
                <a:latin typeface="Sylfaen" panose="010A0502050306030303" pitchFamily="18" charset="0"/>
              </a:rPr>
            </a:br>
            <a:r>
              <a:rPr lang="en-US" sz="2400" dirty="0">
                <a:latin typeface="Sylfaen" panose="010A0502050306030303" pitchFamily="18" charset="0"/>
              </a:rPr>
              <a:t>The IR method can be used as an alternative method to determine the aggressiveness of prostate cancer both before surgery and after radical prostatectomy, as the purpose of postoperative aggressiveness research is to identify areas of higher aggressiveness.</a:t>
            </a:r>
          </a:p>
          <a:p>
            <a:pPr marL="0" indent="0">
              <a:buNone/>
            </a:pPr>
            <a:endParaRPr lang="en-US" sz="2400" dirty="0">
              <a:latin typeface="Sylfaen" panose="010A0502050306030303" pitchFamily="18" charset="0"/>
            </a:endParaRPr>
          </a:p>
          <a:p>
            <a:pPr marL="0" indent="0" algn="ctr">
              <a:buNone/>
            </a:pPr>
            <a:r>
              <a:rPr lang="en-US" sz="3200" b="1" dirty="0">
                <a:latin typeface="Sylfaen" panose="010A0502050306030303" pitchFamily="18" charset="0"/>
              </a:rPr>
              <a:t>Thank you for attention</a:t>
            </a:r>
          </a:p>
          <a:p>
            <a:pPr marL="0" indent="0">
              <a:buNone/>
            </a:pPr>
            <a:endParaRPr lang="en-US" dirty="0"/>
          </a:p>
        </p:txBody>
      </p:sp>
    </p:spTree>
    <p:extLst>
      <p:ext uri="{BB962C8B-B14F-4D97-AF65-F5344CB8AC3E}">
        <p14:creationId xmlns:p14="http://schemas.microsoft.com/office/powerpoint/2010/main" val="287474082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11021291" cy="535420"/>
          </a:xfrm>
        </p:spPr>
        <p:txBody>
          <a:bodyPr>
            <a:normAutofit/>
          </a:bodyPr>
          <a:lstStyle/>
          <a:p>
            <a:r>
              <a:rPr lang="en-US" sz="2400" b="1" dirty="0">
                <a:latin typeface="Sylfaen" panose="010A0502050306030303" pitchFamily="18" charset="0"/>
              </a:rPr>
              <a:t>References</a:t>
            </a:r>
            <a:endParaRPr lang="en-US" sz="2400" dirty="0"/>
          </a:p>
        </p:txBody>
      </p:sp>
      <p:sp>
        <p:nvSpPr>
          <p:cNvPr id="3" name="Content Placeholder 2"/>
          <p:cNvSpPr>
            <a:spLocks noGrp="1"/>
          </p:cNvSpPr>
          <p:nvPr>
            <p:ph idx="1"/>
          </p:nvPr>
        </p:nvSpPr>
        <p:spPr>
          <a:xfrm>
            <a:off x="382772" y="1115290"/>
            <a:ext cx="10971028" cy="5434365"/>
          </a:xfrm>
        </p:spPr>
        <p:txBody>
          <a:bodyPr>
            <a:normAutofit fontScale="32500" lnSpcReduction="20000"/>
          </a:bodyPr>
          <a:lstStyle/>
          <a:p>
            <a:pPr marL="0" indent="0">
              <a:buNone/>
            </a:pPr>
            <a:endParaRPr lang="en-US" sz="4900" dirty="0">
              <a:latin typeface="Sylfaen" panose="010A0502050306030303" pitchFamily="18" charset="0"/>
            </a:endParaRPr>
          </a:p>
          <a:p>
            <a:pPr marL="0" indent="0">
              <a:buNone/>
            </a:pPr>
            <a:r>
              <a:rPr lang="en-US" sz="4900" dirty="0">
                <a:latin typeface="Sylfaen" panose="010A0502050306030303" pitchFamily="18" charset="0"/>
              </a:rPr>
              <a:t>1.Rawla P. Epidemiology of Prostate Cancer. World J </a:t>
            </a:r>
            <a:r>
              <a:rPr lang="en-US" sz="4900" dirty="0" err="1">
                <a:latin typeface="Sylfaen" panose="010A0502050306030303" pitchFamily="18" charset="0"/>
              </a:rPr>
              <a:t>Oncol</a:t>
            </a:r>
            <a:r>
              <a:rPr lang="en-US" sz="4900" dirty="0">
                <a:latin typeface="Sylfaen" panose="010A0502050306030303" pitchFamily="18" charset="0"/>
              </a:rPr>
              <a:t>. 2019 Apr;10(2):63-89. </a:t>
            </a:r>
            <a:r>
              <a:rPr lang="en-US" sz="4900" dirty="0" err="1">
                <a:latin typeface="Sylfaen" panose="010A0502050306030303" pitchFamily="18" charset="0"/>
              </a:rPr>
              <a:t>doi</a:t>
            </a:r>
            <a:r>
              <a:rPr lang="en-US" sz="4900" dirty="0">
                <a:latin typeface="Sylfaen" panose="010A0502050306030303" pitchFamily="18" charset="0"/>
              </a:rPr>
              <a:t>: 10.14740/wjon1191. </a:t>
            </a:r>
            <a:r>
              <a:rPr lang="en-US" sz="4900" dirty="0" err="1">
                <a:latin typeface="Sylfaen" panose="010A0502050306030303" pitchFamily="18" charset="0"/>
              </a:rPr>
              <a:t>Epub</a:t>
            </a:r>
            <a:r>
              <a:rPr lang="en-US" sz="4900" dirty="0">
                <a:latin typeface="Sylfaen" panose="010A0502050306030303" pitchFamily="18" charset="0"/>
              </a:rPr>
              <a:t> 2019 Apr 20. PMID: 31068988; PMCID: PMC6497009.</a:t>
            </a:r>
          </a:p>
          <a:p>
            <a:pPr marL="0" indent="0">
              <a:buNone/>
            </a:pPr>
            <a:r>
              <a:rPr lang="en-US" sz="4900" dirty="0">
                <a:latin typeface="Sylfaen" panose="010A0502050306030303" pitchFamily="18" charset="0"/>
              </a:rPr>
              <a:t>2.Schröder FH, </a:t>
            </a:r>
            <a:r>
              <a:rPr lang="en-US" sz="4900" dirty="0" err="1">
                <a:latin typeface="Sylfaen" panose="010A0502050306030303" pitchFamily="18" charset="0"/>
              </a:rPr>
              <a:t>Hugosson</a:t>
            </a:r>
            <a:r>
              <a:rPr lang="en-US" sz="4900" dirty="0">
                <a:latin typeface="Sylfaen" panose="010A0502050306030303" pitchFamily="18" charset="0"/>
              </a:rPr>
              <a:t> J, </a:t>
            </a:r>
            <a:r>
              <a:rPr lang="en-US" sz="4900" dirty="0" err="1">
                <a:latin typeface="Sylfaen" panose="010A0502050306030303" pitchFamily="18" charset="0"/>
              </a:rPr>
              <a:t>Roobol</a:t>
            </a:r>
            <a:r>
              <a:rPr lang="en-US" sz="4900" dirty="0">
                <a:latin typeface="Sylfaen" panose="010A0502050306030303" pitchFamily="18" charset="0"/>
              </a:rPr>
              <a:t> MJ, Tammela TL, </a:t>
            </a:r>
            <a:r>
              <a:rPr lang="en-US" sz="4900" dirty="0" err="1">
                <a:latin typeface="Sylfaen" panose="010A0502050306030303" pitchFamily="18" charset="0"/>
              </a:rPr>
              <a:t>Ciatto</a:t>
            </a:r>
            <a:r>
              <a:rPr lang="en-US" sz="4900" dirty="0">
                <a:latin typeface="Sylfaen" panose="010A0502050306030303" pitchFamily="18" charset="0"/>
              </a:rPr>
              <a:t> S, </a:t>
            </a:r>
            <a:r>
              <a:rPr lang="en-US" sz="4900" dirty="0" err="1">
                <a:latin typeface="Sylfaen" panose="010A0502050306030303" pitchFamily="18" charset="0"/>
              </a:rPr>
              <a:t>Nelen</a:t>
            </a:r>
            <a:r>
              <a:rPr lang="en-US" sz="4900" dirty="0">
                <a:latin typeface="Sylfaen" panose="010A0502050306030303" pitchFamily="18" charset="0"/>
              </a:rPr>
              <a:t> V, Kwiatkowski M, Lujan M, </a:t>
            </a:r>
            <a:r>
              <a:rPr lang="en-US" sz="4900" dirty="0" err="1">
                <a:latin typeface="Sylfaen" panose="010A0502050306030303" pitchFamily="18" charset="0"/>
              </a:rPr>
              <a:t>Lilja</a:t>
            </a:r>
            <a:r>
              <a:rPr lang="en-US" sz="4900" dirty="0">
                <a:latin typeface="Sylfaen" panose="010A0502050306030303" pitchFamily="18" charset="0"/>
              </a:rPr>
              <a:t> H, Zappa M, Denis LJ, </a:t>
            </a:r>
            <a:r>
              <a:rPr lang="en-US" sz="4900" dirty="0" err="1">
                <a:latin typeface="Sylfaen" panose="010A0502050306030303" pitchFamily="18" charset="0"/>
              </a:rPr>
              <a:t>Recker</a:t>
            </a:r>
            <a:r>
              <a:rPr lang="en-US" sz="4900" dirty="0">
                <a:latin typeface="Sylfaen" panose="010A0502050306030303" pitchFamily="18" charset="0"/>
              </a:rPr>
              <a:t> F, </a:t>
            </a:r>
            <a:r>
              <a:rPr lang="en-US" sz="4900" dirty="0" err="1">
                <a:latin typeface="Sylfaen" panose="010A0502050306030303" pitchFamily="18" charset="0"/>
              </a:rPr>
              <a:t>Berenguer</a:t>
            </a:r>
            <a:r>
              <a:rPr lang="en-US" sz="4900" dirty="0">
                <a:latin typeface="Sylfaen" panose="010A0502050306030303" pitchFamily="18" charset="0"/>
              </a:rPr>
              <a:t> A, </a:t>
            </a:r>
            <a:r>
              <a:rPr lang="en-US" sz="4900" dirty="0" err="1">
                <a:latin typeface="Sylfaen" panose="010A0502050306030303" pitchFamily="18" charset="0"/>
              </a:rPr>
              <a:t>Määttänen</a:t>
            </a:r>
            <a:r>
              <a:rPr lang="en-US" sz="4900" dirty="0">
                <a:latin typeface="Sylfaen" panose="010A0502050306030303" pitchFamily="18" charset="0"/>
              </a:rPr>
              <a:t> L, </a:t>
            </a:r>
            <a:r>
              <a:rPr lang="en-US" sz="4900" dirty="0" err="1">
                <a:latin typeface="Sylfaen" panose="010A0502050306030303" pitchFamily="18" charset="0"/>
              </a:rPr>
              <a:t>Bangma</a:t>
            </a:r>
            <a:r>
              <a:rPr lang="en-US" sz="4900" dirty="0">
                <a:latin typeface="Sylfaen" panose="010A0502050306030303" pitchFamily="18" charset="0"/>
              </a:rPr>
              <a:t> CH, </a:t>
            </a:r>
            <a:r>
              <a:rPr lang="en-US" sz="4900" dirty="0" err="1">
                <a:latin typeface="Sylfaen" panose="010A0502050306030303" pitchFamily="18" charset="0"/>
              </a:rPr>
              <a:t>Aus</a:t>
            </a:r>
            <a:r>
              <a:rPr lang="en-US" sz="4900" dirty="0">
                <a:latin typeface="Sylfaen" panose="010A0502050306030303" pitchFamily="18" charset="0"/>
              </a:rPr>
              <a:t> G, </a:t>
            </a:r>
            <a:r>
              <a:rPr lang="en-US" sz="4900" dirty="0" err="1">
                <a:latin typeface="Sylfaen" panose="010A0502050306030303" pitchFamily="18" charset="0"/>
              </a:rPr>
              <a:t>Villers</a:t>
            </a:r>
            <a:r>
              <a:rPr lang="en-US" sz="4900" dirty="0">
                <a:latin typeface="Sylfaen" panose="010A0502050306030303" pitchFamily="18" charset="0"/>
              </a:rPr>
              <a:t> A, </a:t>
            </a:r>
            <a:r>
              <a:rPr lang="en-US" sz="4900" dirty="0" err="1">
                <a:latin typeface="Sylfaen" panose="010A0502050306030303" pitchFamily="18" charset="0"/>
              </a:rPr>
              <a:t>Rebillard</a:t>
            </a:r>
            <a:r>
              <a:rPr lang="en-US" sz="4900" dirty="0">
                <a:latin typeface="Sylfaen" panose="010A0502050306030303" pitchFamily="18" charset="0"/>
              </a:rPr>
              <a:t> X, van der </a:t>
            </a:r>
            <a:r>
              <a:rPr lang="en-US" sz="4900" dirty="0" err="1">
                <a:latin typeface="Sylfaen" panose="010A0502050306030303" pitchFamily="18" charset="0"/>
              </a:rPr>
              <a:t>Kwast</a:t>
            </a:r>
            <a:r>
              <a:rPr lang="en-US" sz="4900" dirty="0">
                <a:latin typeface="Sylfaen" panose="010A0502050306030303" pitchFamily="18" charset="0"/>
              </a:rPr>
              <a:t> T, </a:t>
            </a:r>
            <a:r>
              <a:rPr lang="en-US" sz="4900" dirty="0" err="1">
                <a:latin typeface="Sylfaen" panose="010A0502050306030303" pitchFamily="18" charset="0"/>
              </a:rPr>
              <a:t>Blijenberg</a:t>
            </a:r>
            <a:r>
              <a:rPr lang="en-US" sz="4900" dirty="0">
                <a:latin typeface="Sylfaen" panose="010A0502050306030303" pitchFamily="18" charset="0"/>
              </a:rPr>
              <a:t> BG, Moss SM, de </a:t>
            </a:r>
            <a:r>
              <a:rPr lang="en-US" sz="4900" dirty="0" err="1">
                <a:latin typeface="Sylfaen" panose="010A0502050306030303" pitchFamily="18" charset="0"/>
              </a:rPr>
              <a:t>Koning</a:t>
            </a:r>
            <a:r>
              <a:rPr lang="en-US" sz="4900" dirty="0">
                <a:latin typeface="Sylfaen" panose="010A0502050306030303" pitchFamily="18" charset="0"/>
              </a:rPr>
              <a:t> HJ, </a:t>
            </a:r>
            <a:r>
              <a:rPr lang="en-US" sz="4900" dirty="0" err="1">
                <a:latin typeface="Sylfaen" panose="010A0502050306030303" pitchFamily="18" charset="0"/>
              </a:rPr>
              <a:t>Auvinen</a:t>
            </a:r>
            <a:r>
              <a:rPr lang="en-US" sz="4900" dirty="0">
                <a:latin typeface="Sylfaen" panose="010A0502050306030303" pitchFamily="18" charset="0"/>
              </a:rPr>
              <a:t> A; ERSPC Investigators. Screening and prostate-cancer mortality in a randomized European study. N </a:t>
            </a:r>
            <a:r>
              <a:rPr lang="en-US" sz="4900" dirty="0" err="1">
                <a:latin typeface="Sylfaen" panose="010A0502050306030303" pitchFamily="18" charset="0"/>
              </a:rPr>
              <a:t>Engl</a:t>
            </a:r>
            <a:r>
              <a:rPr lang="en-US" sz="4900" dirty="0">
                <a:latin typeface="Sylfaen" panose="010A0502050306030303" pitchFamily="18" charset="0"/>
              </a:rPr>
              <a:t> J Med. 2009 Mar 26;360(13):1320-8. </a:t>
            </a:r>
            <a:r>
              <a:rPr lang="en-US" sz="4900" dirty="0" err="1">
                <a:latin typeface="Sylfaen" panose="010A0502050306030303" pitchFamily="18" charset="0"/>
              </a:rPr>
              <a:t>doi</a:t>
            </a:r>
            <a:r>
              <a:rPr lang="en-US" sz="4900" dirty="0">
                <a:latin typeface="Sylfaen" panose="010A0502050306030303" pitchFamily="18" charset="0"/>
              </a:rPr>
              <a:t>: 10.1056/NEJMoa0810084. </a:t>
            </a:r>
            <a:r>
              <a:rPr lang="en-US" sz="4900" dirty="0" err="1">
                <a:latin typeface="Sylfaen" panose="010A0502050306030303" pitchFamily="18" charset="0"/>
              </a:rPr>
              <a:t>Epub</a:t>
            </a:r>
            <a:r>
              <a:rPr lang="en-US" sz="4900" dirty="0">
                <a:latin typeface="Sylfaen" panose="010A0502050306030303" pitchFamily="18" charset="0"/>
              </a:rPr>
              <a:t> 2009 Mar 18. PMID: 19297566.</a:t>
            </a:r>
          </a:p>
          <a:p>
            <a:pPr marL="0" indent="0">
              <a:buNone/>
            </a:pPr>
            <a:r>
              <a:rPr lang="en-US" sz="4900" dirty="0">
                <a:latin typeface="Sylfaen" panose="010A0502050306030303" pitchFamily="18" charset="0"/>
              </a:rPr>
              <a:t>3. McLaughlin PW, Cousins MM, </a:t>
            </a:r>
            <a:r>
              <a:rPr lang="en-US" sz="4900" dirty="0" err="1">
                <a:latin typeface="Sylfaen" panose="010A0502050306030303" pitchFamily="18" charset="0"/>
              </a:rPr>
              <a:t>Tsodikov</a:t>
            </a:r>
            <a:r>
              <a:rPr lang="en-US" sz="4900" dirty="0">
                <a:latin typeface="Sylfaen" panose="010A0502050306030303" pitchFamily="18" charset="0"/>
              </a:rPr>
              <a:t> A, </a:t>
            </a:r>
            <a:r>
              <a:rPr lang="en-US" sz="4900" dirty="0" err="1">
                <a:latin typeface="Sylfaen" panose="010A0502050306030303" pitchFamily="18" charset="0"/>
              </a:rPr>
              <a:t>Soni</a:t>
            </a:r>
            <a:r>
              <a:rPr lang="en-US" sz="4900" dirty="0">
                <a:latin typeface="Sylfaen" panose="010A0502050306030303" pitchFamily="18" charset="0"/>
              </a:rPr>
              <a:t> PD, Crook JM. Mortality reduction and cumulative excess incidence (CEI) in the prostate-specific antigen (PSA) screening era. </a:t>
            </a:r>
            <a:r>
              <a:rPr lang="en-US" sz="4900" dirty="0" err="1">
                <a:latin typeface="Sylfaen" panose="010A0502050306030303" pitchFamily="18" charset="0"/>
              </a:rPr>
              <a:t>Sci</a:t>
            </a:r>
            <a:r>
              <a:rPr lang="en-US" sz="4900" dirty="0">
                <a:latin typeface="Sylfaen" panose="010A0502050306030303" pitchFamily="18" charset="0"/>
              </a:rPr>
              <a:t> Rep. 2024 Mar 9;14(1):5810. </a:t>
            </a:r>
            <a:r>
              <a:rPr lang="en-US" sz="4900" dirty="0" err="1">
                <a:latin typeface="Sylfaen" panose="010A0502050306030303" pitchFamily="18" charset="0"/>
              </a:rPr>
              <a:t>doi</a:t>
            </a:r>
            <a:r>
              <a:rPr lang="en-US" sz="4900" dirty="0">
                <a:latin typeface="Sylfaen" panose="010A0502050306030303" pitchFamily="18" charset="0"/>
              </a:rPr>
              <a:t>: 10.1038/s41598-024-55859-z. PMID: 38461151; PMCID: PMC10925039.</a:t>
            </a:r>
          </a:p>
          <a:p>
            <a:pPr marL="0" indent="0">
              <a:buNone/>
            </a:pPr>
            <a:r>
              <a:rPr lang="en-US" sz="4900" dirty="0">
                <a:latin typeface="Sylfaen" panose="010A0502050306030303" pitchFamily="18" charset="0"/>
              </a:rPr>
              <a:t>4.Leen, N., </a:t>
            </a:r>
            <a:r>
              <a:rPr lang="en-US" sz="4900" dirty="0" err="1">
                <a:latin typeface="Sylfaen" panose="010A0502050306030303" pitchFamily="18" charset="0"/>
              </a:rPr>
              <a:t>Harkanwal</a:t>
            </a:r>
            <a:r>
              <a:rPr lang="en-US" sz="4900" dirty="0">
                <a:latin typeface="Sylfaen" panose="010A0502050306030303" pitchFamily="18" charset="0"/>
              </a:rPr>
              <a:t>, R., Zahra, S., et al. 2018. Digital Rectal Examination for Prostate Cancer Screening in Primary </a:t>
            </a:r>
            <a:r>
              <a:rPr lang="en-US" sz="4900" dirty="0" err="1">
                <a:latin typeface="Sylfaen" panose="010A0502050306030303" pitchFamily="18" charset="0"/>
              </a:rPr>
              <a:t>Care:.A</a:t>
            </a:r>
            <a:r>
              <a:rPr lang="en-US" sz="4900" dirty="0">
                <a:latin typeface="Sylfaen" panose="010A0502050306030303" pitchFamily="18" charset="0"/>
              </a:rPr>
              <a:t> Systematic Review and Meta-Analysis. An Fam Med. 16(2): 149-154. </a:t>
            </a:r>
            <a:r>
              <a:rPr lang="en-US" sz="4900" dirty="0" err="1">
                <a:latin typeface="Sylfaen" panose="010A0502050306030303" pitchFamily="18" charset="0"/>
              </a:rPr>
              <a:t>doi</a:t>
            </a:r>
            <a:r>
              <a:rPr lang="en-US" sz="4900" dirty="0">
                <a:latin typeface="Sylfaen" panose="010A0502050306030303" pitchFamily="18" charset="0"/>
              </a:rPr>
              <a:t>: 10.1370/afm.2205</a:t>
            </a:r>
          </a:p>
          <a:p>
            <a:pPr marL="0" indent="0">
              <a:buNone/>
            </a:pPr>
            <a:r>
              <a:rPr lang="en-US" sz="4900" dirty="0">
                <a:latin typeface="Sylfaen" panose="010A0502050306030303" pitchFamily="18" charset="0"/>
              </a:rPr>
              <a:t>5. Harvey, C.J., Pilcher, J., </a:t>
            </a:r>
            <a:r>
              <a:rPr lang="en-US" sz="4900" dirty="0" err="1">
                <a:latin typeface="Sylfaen" panose="010A0502050306030303" pitchFamily="18" charset="0"/>
              </a:rPr>
              <a:t>Richenberg</a:t>
            </a:r>
            <a:r>
              <a:rPr lang="en-US" sz="4900" dirty="0">
                <a:latin typeface="Sylfaen" panose="010A0502050306030303" pitchFamily="18" charset="0"/>
              </a:rPr>
              <a:t>, J., Patel, U., </a:t>
            </a:r>
            <a:r>
              <a:rPr lang="en-US" sz="4900" dirty="0" err="1">
                <a:latin typeface="Sylfaen" panose="010A0502050306030303" pitchFamily="18" charset="0"/>
              </a:rPr>
              <a:t>Frauscher</a:t>
            </a:r>
            <a:r>
              <a:rPr lang="en-US" sz="4900" dirty="0">
                <a:latin typeface="Sylfaen" panose="010A0502050306030303" pitchFamily="18" charset="0"/>
              </a:rPr>
              <a:t>, F. 2012. Applications of </a:t>
            </a:r>
            <a:r>
              <a:rPr lang="en-US" sz="4900" dirty="0" err="1">
                <a:latin typeface="Sylfaen" panose="010A0502050306030303" pitchFamily="18" charset="0"/>
              </a:rPr>
              <a:t>transrectal</a:t>
            </a:r>
            <a:r>
              <a:rPr lang="en-US" sz="4900" dirty="0">
                <a:latin typeface="Sylfaen" panose="010A0502050306030303" pitchFamily="18" charset="0"/>
              </a:rPr>
              <a:t> ultrasound in prostate cancer. Br J </a:t>
            </a:r>
            <a:r>
              <a:rPr lang="en-US" sz="4900" dirty="0" err="1">
                <a:latin typeface="Sylfaen" panose="010A0502050306030303" pitchFamily="18" charset="0"/>
              </a:rPr>
              <a:t>Radiol</a:t>
            </a:r>
            <a:r>
              <a:rPr lang="en-US" sz="4900" dirty="0">
                <a:latin typeface="Sylfaen" panose="010A0502050306030303" pitchFamily="18" charset="0"/>
              </a:rPr>
              <a:t>. 85(Spec </a:t>
            </a:r>
            <a:r>
              <a:rPr lang="en-US" sz="4900" dirty="0" err="1">
                <a:latin typeface="Sylfaen" panose="010A0502050306030303" pitchFamily="18" charset="0"/>
              </a:rPr>
              <a:t>Iss</a:t>
            </a:r>
            <a:r>
              <a:rPr lang="en-US" sz="4900" dirty="0">
                <a:latin typeface="Sylfaen" panose="010A0502050306030303" pitchFamily="18" charset="0"/>
              </a:rPr>
              <a:t> 1) S3-17. </a:t>
            </a:r>
            <a:r>
              <a:rPr lang="en-US" sz="4900" dirty="0" err="1">
                <a:latin typeface="Sylfaen" panose="010A0502050306030303" pitchFamily="18" charset="0"/>
              </a:rPr>
              <a:t>doi</a:t>
            </a:r>
            <a:r>
              <a:rPr lang="en-US" sz="4900" dirty="0">
                <a:latin typeface="Sylfaen" panose="010A0502050306030303" pitchFamily="18" charset="0"/>
              </a:rPr>
              <a:t>: 10.1259/</a:t>
            </a:r>
            <a:r>
              <a:rPr lang="en-US" sz="4900" dirty="0" err="1">
                <a:latin typeface="Sylfaen" panose="010A0502050306030303" pitchFamily="18" charset="0"/>
              </a:rPr>
              <a:t>bjr</a:t>
            </a:r>
            <a:r>
              <a:rPr lang="en-US" sz="4900" dirty="0">
                <a:latin typeface="Sylfaen" panose="010A0502050306030303" pitchFamily="18" charset="0"/>
              </a:rPr>
              <a:t>/56357549. </a:t>
            </a:r>
          </a:p>
          <a:p>
            <a:pPr marL="0" indent="0">
              <a:buNone/>
            </a:pPr>
            <a:r>
              <a:rPr lang="en-US" sz="4900" dirty="0">
                <a:latin typeface="Sylfaen" panose="010A0502050306030303" pitchFamily="18" charset="0"/>
              </a:rPr>
              <a:t>6. Coakley, F.V., </a:t>
            </a:r>
            <a:r>
              <a:rPr lang="en-US" sz="4900" dirty="0" err="1">
                <a:latin typeface="Sylfaen" panose="010A0502050306030303" pitchFamily="18" charset="0"/>
              </a:rPr>
              <a:t>Qayyum</a:t>
            </a:r>
            <a:r>
              <a:rPr lang="en-US" sz="4900" dirty="0">
                <a:latin typeface="Sylfaen" panose="010A0502050306030303" pitchFamily="18" charset="0"/>
              </a:rPr>
              <a:t>, A., </a:t>
            </a:r>
            <a:r>
              <a:rPr lang="en-US" sz="4900" dirty="0" err="1">
                <a:latin typeface="Sylfaen" panose="010A0502050306030303" pitchFamily="18" charset="0"/>
              </a:rPr>
              <a:t>Kurhanewicz</a:t>
            </a:r>
            <a:r>
              <a:rPr lang="en-US" sz="4900" dirty="0">
                <a:latin typeface="Sylfaen" panose="010A0502050306030303" pitchFamily="18" charset="0"/>
              </a:rPr>
              <a:t>, J. 2003. Magnetic resonance imaging and spectroscopic imaging of prostate cancer. J Urol. 170(6 Pt 2):S69-75; discussion S75-6. </a:t>
            </a:r>
            <a:r>
              <a:rPr lang="en-US" sz="4900" dirty="0" err="1">
                <a:latin typeface="Sylfaen" panose="010A0502050306030303" pitchFamily="18" charset="0"/>
              </a:rPr>
              <a:t>doi</a:t>
            </a:r>
            <a:r>
              <a:rPr lang="en-US" sz="4900" dirty="0">
                <a:latin typeface="Sylfaen" panose="010A0502050306030303" pitchFamily="18" charset="0"/>
              </a:rPr>
              <a:t>: 10.1097/01.ju.0000094958.23276.c4. </a:t>
            </a:r>
          </a:p>
          <a:p>
            <a:pPr marL="0" indent="0">
              <a:buNone/>
            </a:pPr>
            <a:r>
              <a:rPr lang="en-US" sz="4900" dirty="0">
                <a:latin typeface="Sylfaen" panose="010A0502050306030303" pitchFamily="18" charset="0"/>
              </a:rPr>
              <a:t>7. </a:t>
            </a:r>
            <a:r>
              <a:rPr lang="en-US" sz="4900" dirty="0" err="1">
                <a:latin typeface="Sylfaen" panose="010A0502050306030303" pitchFamily="18" charset="0"/>
              </a:rPr>
              <a:t>Daryanani</a:t>
            </a:r>
            <a:r>
              <a:rPr lang="en-US" sz="4900" dirty="0">
                <a:latin typeface="Sylfaen" panose="010A0502050306030303" pitchFamily="18" charset="0"/>
              </a:rPr>
              <a:t>, A., </a:t>
            </a:r>
            <a:r>
              <a:rPr lang="en-US" sz="4900" dirty="0" err="1">
                <a:latin typeface="Sylfaen" panose="010A0502050306030303" pitchFamily="18" charset="0"/>
              </a:rPr>
              <a:t>Turkbey</a:t>
            </a:r>
            <a:r>
              <a:rPr lang="en-US" sz="4900" dirty="0">
                <a:latin typeface="Sylfaen" panose="010A0502050306030303" pitchFamily="18" charset="0"/>
              </a:rPr>
              <a:t>, B. 2022. Recent Advancements in CT and MR Imaging of Prostate Cancer. </a:t>
            </a:r>
            <a:r>
              <a:rPr lang="en-US" sz="4900" dirty="0" err="1">
                <a:latin typeface="Sylfaen" panose="010A0502050306030303" pitchFamily="18" charset="0"/>
              </a:rPr>
              <a:t>Semin</a:t>
            </a:r>
            <a:r>
              <a:rPr lang="en-US" sz="4900" dirty="0">
                <a:latin typeface="Sylfaen" panose="010A0502050306030303" pitchFamily="18" charset="0"/>
              </a:rPr>
              <a:t> </a:t>
            </a:r>
            <a:r>
              <a:rPr lang="en-US" sz="4900" dirty="0" err="1">
                <a:latin typeface="Sylfaen" panose="010A0502050306030303" pitchFamily="18" charset="0"/>
              </a:rPr>
              <a:t>Nucl</a:t>
            </a:r>
            <a:r>
              <a:rPr lang="en-US" sz="4900" dirty="0">
                <a:latin typeface="Sylfaen" panose="010A0502050306030303" pitchFamily="18" charset="0"/>
              </a:rPr>
              <a:t> Med. 52(3):365-373. </a:t>
            </a:r>
            <a:r>
              <a:rPr lang="en-US" sz="4900" dirty="0" err="1">
                <a:latin typeface="Sylfaen" panose="010A0502050306030303" pitchFamily="18" charset="0"/>
              </a:rPr>
              <a:t>doi</a:t>
            </a:r>
            <a:r>
              <a:rPr lang="en-US" sz="4900" dirty="0">
                <a:latin typeface="Sylfaen" panose="010A0502050306030303" pitchFamily="18" charset="0"/>
              </a:rPr>
              <a:t>: 10.1053/</a:t>
            </a:r>
            <a:r>
              <a:rPr lang="en-US" sz="4900" dirty="0" err="1">
                <a:latin typeface="Sylfaen" panose="010A0502050306030303" pitchFamily="18" charset="0"/>
              </a:rPr>
              <a:t>j.semnuclmed</a:t>
            </a:r>
            <a:r>
              <a:rPr lang="en-US" sz="4900" dirty="0">
                <a:latin typeface="Sylfaen" panose="010A0502050306030303" pitchFamily="18" charset="0"/>
              </a:rPr>
              <a:t>.</a:t>
            </a:r>
          </a:p>
          <a:p>
            <a:pPr marL="0" indent="0">
              <a:buNone/>
            </a:pPr>
            <a:r>
              <a:rPr lang="en-US" sz="4900" dirty="0">
                <a:latin typeface="Sylfaen" panose="010A0502050306030303" pitchFamily="18" charset="0"/>
              </a:rPr>
              <a:t>Formica, D., </a:t>
            </a:r>
            <a:r>
              <a:rPr lang="en-US" sz="4900" dirty="0" err="1">
                <a:latin typeface="Sylfaen" panose="010A0502050306030303" pitchFamily="18" charset="0"/>
              </a:rPr>
              <a:t>Silvestri</a:t>
            </a:r>
            <a:r>
              <a:rPr lang="en-US" sz="4900" dirty="0">
                <a:latin typeface="Sylfaen" panose="010A0502050306030303" pitchFamily="18" charset="0"/>
              </a:rPr>
              <a:t>, S. 2004. Biological effects of exposure to magnetic resonance imaging: an overview. Biomed </a:t>
            </a:r>
            <a:r>
              <a:rPr lang="en-US" sz="4900" dirty="0" err="1">
                <a:latin typeface="Sylfaen" panose="010A0502050306030303" pitchFamily="18" charset="0"/>
              </a:rPr>
              <a:t>Eng</a:t>
            </a:r>
            <a:r>
              <a:rPr lang="en-US" sz="4900" dirty="0">
                <a:latin typeface="Sylfaen" panose="010A0502050306030303" pitchFamily="18" charset="0"/>
              </a:rPr>
              <a:t> Online. 22(3). </a:t>
            </a:r>
            <a:r>
              <a:rPr lang="en-US" sz="4900" dirty="0" err="1">
                <a:latin typeface="Sylfaen" panose="010A0502050306030303" pitchFamily="18" charset="0"/>
              </a:rPr>
              <a:t>doi</a:t>
            </a:r>
            <a:r>
              <a:rPr lang="en-US" sz="4900" dirty="0">
                <a:latin typeface="Sylfaen" panose="010A0502050306030303" pitchFamily="18" charset="0"/>
              </a:rPr>
              <a:t>: 10.1186/1475-925X-3-11.</a:t>
            </a:r>
          </a:p>
          <a:p>
            <a:pPr marL="0" indent="0">
              <a:buNone/>
            </a:pPr>
            <a:r>
              <a:rPr lang="en-US" sz="4900" dirty="0">
                <a:latin typeface="Sylfaen" panose="010A0502050306030303" pitchFamily="18" charset="0"/>
              </a:rPr>
              <a:t>8. Bailey, D.L, Townsend, D.W., </a:t>
            </a:r>
            <a:r>
              <a:rPr lang="en-US" sz="4900" dirty="0" err="1">
                <a:latin typeface="Sylfaen" panose="010A0502050306030303" pitchFamily="18" charset="0"/>
              </a:rPr>
              <a:t>Valk</a:t>
            </a:r>
            <a:r>
              <a:rPr lang="en-US" sz="4900" dirty="0">
                <a:latin typeface="Sylfaen" panose="010A0502050306030303" pitchFamily="18" charset="0"/>
              </a:rPr>
              <a:t>, P.E., Maisy, M.N. 2005. Positron Emission Tomography: Basic Sciences. Secaucus, NJ: Springer-</a:t>
            </a:r>
            <a:r>
              <a:rPr lang="en-US" sz="4900" dirty="0" err="1">
                <a:latin typeface="Sylfaen" panose="010A0502050306030303" pitchFamily="18" charset="0"/>
              </a:rPr>
              <a:t>Verlag</a:t>
            </a:r>
            <a:r>
              <a:rPr lang="en-US" sz="4900" dirty="0">
                <a:latin typeface="Sylfaen" panose="010A0502050306030303" pitchFamily="18" charset="0"/>
              </a:rPr>
              <a:t>. ISBN 978-1-85233-798-8.</a:t>
            </a:r>
          </a:p>
          <a:p>
            <a:pPr marL="0" indent="0">
              <a:buNone/>
            </a:pPr>
            <a:r>
              <a:rPr lang="en-US" sz="4900" dirty="0">
                <a:latin typeface="Sylfaen" panose="010A0502050306030303" pitchFamily="18" charset="0"/>
              </a:rPr>
              <a:t> </a:t>
            </a:r>
          </a:p>
          <a:p>
            <a:pPr marL="0" indent="0">
              <a:buNone/>
            </a:pPr>
            <a:endParaRPr lang="en-US" dirty="0"/>
          </a:p>
        </p:txBody>
      </p:sp>
    </p:spTree>
    <p:extLst>
      <p:ext uri="{BB962C8B-B14F-4D97-AF65-F5344CB8AC3E}">
        <p14:creationId xmlns:p14="http://schemas.microsoft.com/office/powerpoint/2010/main" val="1448782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153" y="1056167"/>
            <a:ext cx="11020647" cy="5120796"/>
          </a:xfrm>
        </p:spPr>
        <p:txBody>
          <a:bodyPr>
            <a:normAutofit fontScale="40000" lnSpcReduction="20000"/>
          </a:bodyPr>
          <a:lstStyle/>
          <a:p>
            <a:pPr marL="0" indent="0">
              <a:buNone/>
            </a:pPr>
            <a:r>
              <a:rPr lang="en-US" sz="3000" dirty="0">
                <a:latin typeface="Sylfaen" panose="010A0502050306030303" pitchFamily="18" charset="0"/>
              </a:rPr>
              <a:t>9. </a:t>
            </a:r>
            <a:r>
              <a:rPr lang="en-US" sz="3000" dirty="0" err="1">
                <a:latin typeface="Sylfaen" panose="010A0502050306030303" pitchFamily="18" charset="0"/>
              </a:rPr>
              <a:t>Abazadze</a:t>
            </a:r>
            <a:r>
              <a:rPr lang="en-US" sz="3000" dirty="0">
                <a:latin typeface="Sylfaen" panose="010A0502050306030303" pitchFamily="18" charset="0"/>
              </a:rPr>
              <a:t> S, </a:t>
            </a:r>
            <a:r>
              <a:rPr lang="en-US" sz="3000" dirty="0" err="1">
                <a:latin typeface="Sylfaen" panose="010A0502050306030303" pitchFamily="18" charset="0"/>
              </a:rPr>
              <a:t>Khuskivadze</a:t>
            </a:r>
            <a:r>
              <a:rPr lang="en-US" sz="3000" dirty="0">
                <a:latin typeface="Sylfaen" panose="010A0502050306030303" pitchFamily="18" charset="0"/>
              </a:rPr>
              <a:t> A, </a:t>
            </a:r>
            <a:r>
              <a:rPr lang="en-US" sz="3000" dirty="0" err="1">
                <a:latin typeface="Sylfaen" panose="010A0502050306030303" pitchFamily="18" charset="0"/>
              </a:rPr>
              <a:t>Kochiashvili</a:t>
            </a:r>
            <a:r>
              <a:rPr lang="en-US" sz="3000" dirty="0">
                <a:latin typeface="Sylfaen" panose="010A0502050306030303" pitchFamily="18" charset="0"/>
              </a:rPr>
              <a:t> D, </a:t>
            </a:r>
            <a:r>
              <a:rPr lang="en-US" sz="3000" dirty="0" err="1">
                <a:latin typeface="Sylfaen" panose="010A0502050306030303" pitchFamily="18" charset="0"/>
              </a:rPr>
              <a:t>Partsvania</a:t>
            </a:r>
            <a:r>
              <a:rPr lang="en-US" sz="3000" dirty="0">
                <a:latin typeface="Sylfaen" panose="010A0502050306030303" pitchFamily="18" charset="0"/>
              </a:rPr>
              <a:t> B. DEPENDENCE OF PROSTATE TISSUE PERMEABILITY ON THE WAVELENGTH OF RADIATION IN THE INFRARED RANGE OF THE SPECTRUM. Georgian Med News. 2021 Dec;(321):111-115. PMID: 35000918</a:t>
            </a:r>
          </a:p>
          <a:p>
            <a:pPr marL="0" indent="0">
              <a:buNone/>
            </a:pPr>
            <a:r>
              <a:rPr lang="en-US" sz="3000" dirty="0">
                <a:latin typeface="Sylfaen" panose="010A0502050306030303" pitchFamily="18" charset="0"/>
              </a:rPr>
              <a:t>10. </a:t>
            </a:r>
            <a:r>
              <a:rPr lang="en-US" sz="3000" dirty="0" err="1">
                <a:latin typeface="Sylfaen" panose="010A0502050306030303" pitchFamily="18" charset="0"/>
              </a:rPr>
              <a:t>Partsvania</a:t>
            </a:r>
            <a:r>
              <a:rPr lang="en-US" sz="3000" dirty="0">
                <a:latin typeface="Sylfaen" panose="010A0502050306030303" pitchFamily="18" charset="0"/>
              </a:rPr>
              <a:t> B, </a:t>
            </a:r>
            <a:r>
              <a:rPr lang="en-US" sz="3000" dirty="0" err="1">
                <a:latin typeface="Sylfaen" panose="010A0502050306030303" pitchFamily="18" charset="0"/>
              </a:rPr>
              <a:t>Sulaberidze</a:t>
            </a:r>
            <a:r>
              <a:rPr lang="en-US" sz="3000" dirty="0">
                <a:latin typeface="Sylfaen" panose="010A0502050306030303" pitchFamily="18" charset="0"/>
              </a:rPr>
              <a:t> T, </a:t>
            </a:r>
            <a:r>
              <a:rPr lang="en-US" sz="3000" dirty="0" err="1">
                <a:latin typeface="Sylfaen" panose="010A0502050306030303" pitchFamily="18" charset="0"/>
              </a:rPr>
              <a:t>Khuskivadze</a:t>
            </a:r>
            <a:r>
              <a:rPr lang="en-US" sz="3000" dirty="0">
                <a:latin typeface="Sylfaen" panose="010A0502050306030303" pitchFamily="18" charset="0"/>
              </a:rPr>
              <a:t> A, </a:t>
            </a:r>
            <a:r>
              <a:rPr lang="en-US" sz="3000" dirty="0" err="1">
                <a:latin typeface="Sylfaen" panose="010A0502050306030303" pitchFamily="18" charset="0"/>
              </a:rPr>
              <a:t>Abazadze</a:t>
            </a:r>
            <a:r>
              <a:rPr lang="en-US" sz="3000" dirty="0">
                <a:latin typeface="Sylfaen" panose="010A0502050306030303" pitchFamily="18" charset="0"/>
              </a:rPr>
              <a:t> S. Mini Review of Prostate Cancer Diagnostics . Novel Approaches in Cancer Study, 2019, 3 (5), 27-32</a:t>
            </a:r>
          </a:p>
          <a:p>
            <a:pPr marL="0" indent="0">
              <a:buNone/>
            </a:pPr>
            <a:r>
              <a:rPr lang="en-US" sz="3000" dirty="0">
                <a:latin typeface="Sylfaen" panose="010A0502050306030303" pitchFamily="18" charset="0"/>
              </a:rPr>
              <a:t>11. </a:t>
            </a:r>
            <a:r>
              <a:rPr lang="en-US" sz="3000" dirty="0" err="1">
                <a:latin typeface="Sylfaen" panose="010A0502050306030303" pitchFamily="18" charset="0"/>
              </a:rPr>
              <a:t>Partsvania</a:t>
            </a:r>
            <a:r>
              <a:rPr lang="en-US" sz="3000" dirty="0">
                <a:latin typeface="Sylfaen" panose="010A0502050306030303" pitchFamily="18" charset="0"/>
              </a:rPr>
              <a:t> B, </a:t>
            </a:r>
            <a:r>
              <a:rPr lang="en-US" sz="3000" dirty="0" err="1">
                <a:latin typeface="Sylfaen" panose="010A0502050306030303" pitchFamily="18" charset="0"/>
              </a:rPr>
              <a:t>Sulaberidze</a:t>
            </a:r>
            <a:r>
              <a:rPr lang="en-US" sz="3000" dirty="0">
                <a:latin typeface="Sylfaen" panose="010A0502050306030303" pitchFamily="18" charset="0"/>
              </a:rPr>
              <a:t> T, </a:t>
            </a:r>
            <a:r>
              <a:rPr lang="en-US" sz="3000" dirty="0" err="1">
                <a:latin typeface="Sylfaen" panose="010A0502050306030303" pitchFamily="18" charset="0"/>
              </a:rPr>
              <a:t>Khuskivadze</a:t>
            </a:r>
            <a:r>
              <a:rPr lang="en-US" sz="3000" dirty="0">
                <a:latin typeface="Sylfaen" panose="010A0502050306030303" pitchFamily="18" charset="0"/>
              </a:rPr>
              <a:t> A . An alternative method for prostate cancer diagnosis. European Urology Supplements 2019.18(12):e3626-e362.</a:t>
            </a:r>
          </a:p>
          <a:p>
            <a:pPr marL="0" indent="0">
              <a:buNone/>
            </a:pPr>
            <a:r>
              <a:rPr lang="en-US" sz="3000" dirty="0">
                <a:latin typeface="Sylfaen" panose="010A0502050306030303" pitchFamily="18" charset="0"/>
              </a:rPr>
              <a:t>12. </a:t>
            </a:r>
            <a:r>
              <a:rPr lang="en-US" sz="3000" dirty="0" err="1">
                <a:latin typeface="Sylfaen" panose="010A0502050306030303" pitchFamily="18" charset="0"/>
              </a:rPr>
              <a:t>Besarion</a:t>
            </a:r>
            <a:r>
              <a:rPr lang="en-US" sz="3000" dirty="0">
                <a:latin typeface="Sylfaen" panose="010A0502050306030303" pitchFamily="18" charset="0"/>
              </a:rPr>
              <a:t> </a:t>
            </a:r>
            <a:r>
              <a:rPr lang="en-US" sz="3000" dirty="0" err="1">
                <a:latin typeface="Sylfaen" panose="010A0502050306030303" pitchFamily="18" charset="0"/>
              </a:rPr>
              <a:t>Partsvania</a:t>
            </a:r>
            <a:r>
              <a:rPr lang="en-US" sz="3000" dirty="0">
                <a:latin typeface="Sylfaen" panose="010A0502050306030303" pitchFamily="18" charset="0"/>
              </a:rPr>
              <a:t>, Giorgi </a:t>
            </a:r>
            <a:r>
              <a:rPr lang="en-US" sz="3000" dirty="0" err="1">
                <a:latin typeface="Sylfaen" panose="010A0502050306030303" pitchFamily="18" charset="0"/>
              </a:rPr>
              <a:t>Kochiashvili</a:t>
            </a:r>
            <a:r>
              <a:rPr lang="en-US" sz="3000" dirty="0">
                <a:latin typeface="Sylfaen" panose="010A0502050306030303" pitchFamily="18" charset="0"/>
              </a:rPr>
              <a:t>  and Alexander </a:t>
            </a:r>
            <a:r>
              <a:rPr lang="en-US" sz="3000" dirty="0" err="1">
                <a:latin typeface="Sylfaen" panose="010A0502050306030303" pitchFamily="18" charset="0"/>
              </a:rPr>
              <a:t>Khuskivadze</a:t>
            </a:r>
            <a:r>
              <a:rPr lang="en-US" sz="3000" dirty="0">
                <a:latin typeface="Sylfaen" panose="010A0502050306030303" pitchFamily="18" charset="0"/>
              </a:rPr>
              <a:t>. Utilization of the Polarized Infrared Light for Prostate Cancer Visualization in Isolated Prostates. Journal of Clinical Experimental Oncology 2018   7:1. 28-33.</a:t>
            </a:r>
          </a:p>
          <a:p>
            <a:pPr marL="0" indent="0">
              <a:buNone/>
            </a:pPr>
            <a:r>
              <a:rPr lang="en-US" sz="3000" dirty="0">
                <a:latin typeface="Sylfaen" panose="010A0502050306030303" pitchFamily="18" charset="0"/>
              </a:rPr>
              <a:t>13. Giorgi </a:t>
            </a:r>
            <a:r>
              <a:rPr lang="en-US" sz="3000" dirty="0" err="1">
                <a:latin typeface="Sylfaen" panose="010A0502050306030303" pitchFamily="18" charset="0"/>
              </a:rPr>
              <a:t>Kochiashvili</a:t>
            </a:r>
            <a:r>
              <a:rPr lang="en-US" sz="3000" dirty="0">
                <a:latin typeface="Sylfaen" panose="010A0502050306030303" pitchFamily="18" charset="0"/>
              </a:rPr>
              <a:t> , Alexandre </a:t>
            </a:r>
            <a:r>
              <a:rPr lang="en-US" sz="3000" dirty="0" err="1">
                <a:latin typeface="Sylfaen" panose="010A0502050306030303" pitchFamily="18" charset="0"/>
              </a:rPr>
              <a:t>Khuskivadze</a:t>
            </a:r>
            <a:r>
              <a:rPr lang="en-US" sz="3000" dirty="0">
                <a:latin typeface="Sylfaen" panose="010A0502050306030303" pitchFamily="18" charset="0"/>
              </a:rPr>
              <a:t> , </a:t>
            </a:r>
            <a:r>
              <a:rPr lang="en-US" sz="3000" dirty="0" err="1">
                <a:latin typeface="Sylfaen" panose="010A0502050306030303" pitchFamily="18" charset="0"/>
              </a:rPr>
              <a:t>Besarion</a:t>
            </a:r>
            <a:r>
              <a:rPr lang="en-US" sz="3000" dirty="0">
                <a:latin typeface="Sylfaen" panose="010A0502050306030303" pitchFamily="18" charset="0"/>
              </a:rPr>
              <a:t> </a:t>
            </a:r>
            <a:r>
              <a:rPr lang="en-US" sz="3000" dirty="0" err="1">
                <a:latin typeface="Sylfaen" panose="010A0502050306030303" pitchFamily="18" charset="0"/>
              </a:rPr>
              <a:t>Partsvania</a:t>
            </a:r>
            <a:r>
              <a:rPr lang="en-US" sz="3000" dirty="0">
                <a:latin typeface="Sylfaen" panose="010A0502050306030303" pitchFamily="18" charset="0"/>
              </a:rPr>
              <a:t> , </a:t>
            </a:r>
            <a:r>
              <a:rPr lang="en-US" sz="3000" dirty="0" err="1">
                <a:latin typeface="Sylfaen" panose="010A0502050306030303" pitchFamily="18" charset="0"/>
              </a:rPr>
              <a:t>Ketevan</a:t>
            </a:r>
            <a:r>
              <a:rPr lang="en-US" sz="3000" dirty="0">
                <a:latin typeface="Sylfaen" panose="010A0502050306030303" pitchFamily="18" charset="0"/>
              </a:rPr>
              <a:t> </a:t>
            </a:r>
            <a:r>
              <a:rPr lang="en-US" sz="3000" dirty="0" err="1">
                <a:latin typeface="Sylfaen" panose="010A0502050306030303" pitchFamily="18" charset="0"/>
              </a:rPr>
              <a:t>Chubinidze</a:t>
            </a:r>
            <a:r>
              <a:rPr lang="en-US" sz="3000" dirty="0">
                <a:latin typeface="Sylfaen" panose="010A0502050306030303" pitchFamily="18" charset="0"/>
              </a:rPr>
              <a:t>. Polarized infrared light enables enhancement of </a:t>
            </a:r>
            <a:r>
              <a:rPr lang="en-US" sz="3000" dirty="0" err="1">
                <a:latin typeface="Sylfaen" panose="010A0502050306030303" pitchFamily="18" charset="0"/>
              </a:rPr>
              <a:t>histo</a:t>
            </a:r>
            <a:r>
              <a:rPr lang="en-US" sz="3000" dirty="0">
                <a:latin typeface="Sylfaen" panose="010A0502050306030303" pitchFamily="18" charset="0"/>
              </a:rPr>
              <a:t>-morphological diagnosis of prostate cancer. Australasian Medical Journal. 2018.  11(9): 453–458.</a:t>
            </a:r>
          </a:p>
          <a:p>
            <a:pPr marL="0" indent="0">
              <a:buNone/>
            </a:pPr>
            <a:r>
              <a:rPr lang="en-US" sz="3000" dirty="0">
                <a:latin typeface="Sylfaen" panose="010A0502050306030303" pitchFamily="18" charset="0"/>
              </a:rPr>
              <a:t>14. </a:t>
            </a:r>
            <a:r>
              <a:rPr lang="en-US" sz="3000" dirty="0" err="1">
                <a:latin typeface="Sylfaen" panose="010A0502050306030303" pitchFamily="18" charset="0"/>
              </a:rPr>
              <a:t>Besarion</a:t>
            </a:r>
            <a:r>
              <a:rPr lang="en-US" sz="3000" dirty="0">
                <a:latin typeface="Sylfaen" panose="010A0502050306030303" pitchFamily="18" charset="0"/>
              </a:rPr>
              <a:t> </a:t>
            </a:r>
            <a:r>
              <a:rPr lang="en-US" sz="3000" dirty="0" err="1">
                <a:latin typeface="Sylfaen" panose="010A0502050306030303" pitchFamily="18" charset="0"/>
              </a:rPr>
              <a:t>PArtsvania</a:t>
            </a:r>
            <a:r>
              <a:rPr lang="en-US" sz="3000" dirty="0">
                <a:latin typeface="Sylfaen" panose="010A0502050306030303" pitchFamily="18" charset="0"/>
              </a:rPr>
              <a:t>. Possibility of using near infrared irradiation for prostate cancer imaging and its early diagnosis. Journal of Bioengineering &amp; Biomedical Science 2016. 6:5 (</a:t>
            </a:r>
            <a:r>
              <a:rPr lang="en-US" sz="3000" dirty="0" err="1">
                <a:latin typeface="Sylfaen" panose="010A0502050306030303" pitchFamily="18" charset="0"/>
              </a:rPr>
              <a:t>supp</a:t>
            </a:r>
            <a:r>
              <a:rPr lang="en-US" sz="3000" dirty="0">
                <a:latin typeface="Sylfaen" panose="010A0502050306030303" pitchFamily="18" charset="0"/>
              </a:rPr>
              <a:t>)</a:t>
            </a:r>
          </a:p>
          <a:p>
            <a:pPr marL="0" indent="0">
              <a:buNone/>
            </a:pPr>
            <a:r>
              <a:rPr lang="en-US" sz="3000" dirty="0">
                <a:latin typeface="Sylfaen" panose="010A0502050306030303" pitchFamily="18" charset="0"/>
              </a:rPr>
              <a:t>15. </a:t>
            </a:r>
            <a:r>
              <a:rPr lang="en-US" sz="3000" dirty="0" err="1">
                <a:latin typeface="Sylfaen" panose="010A0502050306030303" pitchFamily="18" charset="0"/>
              </a:rPr>
              <a:t>Besarion</a:t>
            </a:r>
            <a:r>
              <a:rPr lang="en-US" sz="3000" dirty="0">
                <a:latin typeface="Sylfaen" panose="010A0502050306030303" pitchFamily="18" charset="0"/>
              </a:rPr>
              <a:t> </a:t>
            </a:r>
            <a:r>
              <a:rPr lang="en-US" sz="3000" dirty="0" err="1">
                <a:latin typeface="Sylfaen" panose="010A0502050306030303" pitchFamily="18" charset="0"/>
              </a:rPr>
              <a:t>Partsvania</a:t>
            </a:r>
            <a:r>
              <a:rPr lang="en-US" sz="3000" dirty="0">
                <a:latin typeface="Sylfaen" panose="010A0502050306030303" pitchFamily="18" charset="0"/>
              </a:rPr>
              <a:t>, </a:t>
            </a:r>
            <a:r>
              <a:rPr lang="en-US" sz="3000" dirty="0" err="1">
                <a:latin typeface="Sylfaen" panose="010A0502050306030303" pitchFamily="18" charset="0"/>
              </a:rPr>
              <a:t>Tamaz</a:t>
            </a:r>
            <a:r>
              <a:rPr lang="en-US" sz="3000" dirty="0">
                <a:latin typeface="Sylfaen" panose="010A0502050306030303" pitchFamily="18" charset="0"/>
              </a:rPr>
              <a:t> </a:t>
            </a:r>
            <a:r>
              <a:rPr lang="en-US" sz="3000" dirty="0" err="1">
                <a:latin typeface="Sylfaen" panose="010A0502050306030303" pitchFamily="18" charset="0"/>
              </a:rPr>
              <a:t>Sulaberidze</a:t>
            </a:r>
            <a:r>
              <a:rPr lang="en-US" sz="3000" dirty="0">
                <a:latin typeface="Sylfaen" panose="010A0502050306030303" pitchFamily="18" charset="0"/>
              </a:rPr>
              <a:t>, Gia </a:t>
            </a:r>
            <a:r>
              <a:rPr lang="en-US" sz="3000" dirty="0" err="1">
                <a:latin typeface="Sylfaen" panose="010A0502050306030303" pitchFamily="18" charset="0"/>
              </a:rPr>
              <a:t>petriashvili</a:t>
            </a:r>
            <a:r>
              <a:rPr lang="en-US" sz="3000" dirty="0">
                <a:latin typeface="Sylfaen" panose="010A0502050306030303" pitchFamily="18" charset="0"/>
              </a:rPr>
              <a:t>, Alexandre </a:t>
            </a:r>
            <a:r>
              <a:rPr lang="en-US" sz="3000" dirty="0" err="1">
                <a:latin typeface="Sylfaen" panose="010A0502050306030303" pitchFamily="18" charset="0"/>
              </a:rPr>
              <a:t>Khuskivadze</a:t>
            </a:r>
            <a:r>
              <a:rPr lang="en-US" sz="3000" dirty="0">
                <a:latin typeface="Sylfaen" panose="010A0502050306030303" pitchFamily="18" charset="0"/>
              </a:rPr>
              <a:t> and Levan </a:t>
            </a:r>
            <a:r>
              <a:rPr lang="en-US" sz="3000" dirty="0" err="1">
                <a:latin typeface="Sylfaen" panose="010A0502050306030303" pitchFamily="18" charset="0"/>
              </a:rPr>
              <a:t>Shoshiashvili</a:t>
            </a:r>
            <a:r>
              <a:rPr lang="en-US" sz="3000" dirty="0">
                <a:latin typeface="Sylfaen" panose="010A0502050306030303" pitchFamily="18" charset="0"/>
              </a:rPr>
              <a:t>. Near infrared trans illumination detection of prostate carcinoma in vitro. J Cancer Science &amp; Therapy  2016, 8:9(</a:t>
            </a:r>
            <a:r>
              <a:rPr lang="en-US" sz="3000" dirty="0" err="1">
                <a:latin typeface="Sylfaen" panose="010A0502050306030303" pitchFamily="18" charset="0"/>
              </a:rPr>
              <a:t>Suppl</a:t>
            </a:r>
            <a:r>
              <a:rPr lang="en-US" sz="3000" dirty="0">
                <a:latin typeface="Sylfaen" panose="010A0502050306030303" pitchFamily="18" charset="0"/>
              </a:rPr>
              <a:t>)</a:t>
            </a:r>
          </a:p>
          <a:p>
            <a:pPr marL="0" indent="0">
              <a:buNone/>
            </a:pPr>
            <a:r>
              <a:rPr lang="en-US" sz="3000" dirty="0">
                <a:latin typeface="Sylfaen" panose="010A0502050306030303" pitchFamily="18" charset="0"/>
              </a:rPr>
              <a:t>16. </a:t>
            </a:r>
            <a:r>
              <a:rPr lang="en-US" sz="3000" u="sng" dirty="0">
                <a:latin typeface="Sylfaen" panose="010A0502050306030303" pitchFamily="18" charset="0"/>
                <a:hlinkClick r:id="rId2"/>
              </a:rPr>
              <a:t>B. </a:t>
            </a:r>
            <a:r>
              <a:rPr lang="en-US" sz="3000" u="sng" dirty="0" err="1">
                <a:latin typeface="Sylfaen" panose="010A0502050306030303" pitchFamily="18" charset="0"/>
                <a:hlinkClick r:id="rId2"/>
              </a:rPr>
              <a:t>Partsvania</a:t>
            </a:r>
            <a:r>
              <a:rPr lang="en-US" sz="3000" dirty="0">
                <a:latin typeface="Sylfaen" panose="010A0502050306030303" pitchFamily="18" charset="0"/>
              </a:rPr>
              <a:t>, </a:t>
            </a:r>
            <a:r>
              <a:rPr lang="en-US" sz="3000" u="sng" dirty="0">
                <a:latin typeface="Sylfaen" panose="010A0502050306030303" pitchFamily="18" charset="0"/>
                <a:hlinkClick r:id="rId3"/>
              </a:rPr>
              <a:t>T. </a:t>
            </a:r>
            <a:r>
              <a:rPr lang="en-US" sz="3000" u="sng" dirty="0" err="1">
                <a:latin typeface="Sylfaen" panose="010A0502050306030303" pitchFamily="18" charset="0"/>
                <a:hlinkClick r:id="rId3"/>
              </a:rPr>
              <a:t>Sulaberidze</a:t>
            </a:r>
            <a:r>
              <a:rPr lang="en-US" sz="3000" dirty="0">
                <a:latin typeface="Sylfaen" panose="010A0502050306030303" pitchFamily="18" charset="0"/>
              </a:rPr>
              <a:t>, </a:t>
            </a:r>
            <a:r>
              <a:rPr lang="en-US" sz="3000" u="sng" dirty="0">
                <a:latin typeface="Sylfaen" panose="010A0502050306030303" pitchFamily="18" charset="0"/>
                <a:hlinkClick r:id="rId4"/>
              </a:rPr>
              <a:t>A, </a:t>
            </a:r>
            <a:r>
              <a:rPr lang="en-US" sz="3000" u="sng" dirty="0" err="1">
                <a:latin typeface="Sylfaen" panose="010A0502050306030303" pitchFamily="18" charset="0"/>
                <a:hlinkClick r:id="rId4"/>
              </a:rPr>
              <a:t>Khuskivadze</a:t>
            </a:r>
            <a:r>
              <a:rPr lang="en-US" sz="3000" dirty="0">
                <a:latin typeface="Sylfaen" panose="010A0502050306030303" pitchFamily="18" charset="0"/>
              </a:rPr>
              <a:t>, </a:t>
            </a:r>
            <a:r>
              <a:rPr lang="en-US" sz="3000" u="sng" dirty="0">
                <a:latin typeface="Sylfaen" panose="010A0502050306030303" pitchFamily="18" charset="0"/>
                <a:hlinkClick r:id="rId5"/>
              </a:rPr>
              <a:t>L. </a:t>
            </a:r>
            <a:r>
              <a:rPr lang="en-US" sz="3000" u="sng" dirty="0" err="1">
                <a:latin typeface="Sylfaen" panose="010A0502050306030303" pitchFamily="18" charset="0"/>
                <a:hlinkClick r:id="rId5"/>
              </a:rPr>
              <a:t>Shoshiashvili</a:t>
            </a:r>
            <a:r>
              <a:rPr lang="en-US" sz="3000" dirty="0">
                <a:latin typeface="Sylfaen" panose="010A0502050306030303" pitchFamily="18" charset="0"/>
              </a:rPr>
              <a:t>, </a:t>
            </a:r>
            <a:r>
              <a:rPr lang="en-US" sz="3000" u="sng" dirty="0">
                <a:latin typeface="Sylfaen" panose="010A0502050306030303" pitchFamily="18" charset="0"/>
                <a:hlinkClick r:id="rId6"/>
              </a:rPr>
              <a:t>K. </a:t>
            </a:r>
            <a:r>
              <a:rPr lang="en-US" sz="3000" u="sng" dirty="0" err="1">
                <a:latin typeface="Sylfaen" panose="010A0502050306030303" pitchFamily="18" charset="0"/>
                <a:hlinkClick r:id="rId6"/>
              </a:rPr>
              <a:t>Chubinidze</a:t>
            </a:r>
            <a:r>
              <a:rPr lang="en-US" sz="3000" dirty="0">
                <a:latin typeface="Sylfaen" panose="010A0502050306030303" pitchFamily="18" charset="0"/>
              </a:rPr>
              <a:t>.  Infrared light enables visualization of the prostate carcinoma after radical prostatectomy. Oncology Discovery. 2016.  4:2 , 5-42</a:t>
            </a:r>
          </a:p>
          <a:p>
            <a:pPr marL="0" indent="0">
              <a:buNone/>
            </a:pPr>
            <a:r>
              <a:rPr lang="en-US" sz="3000" dirty="0">
                <a:latin typeface="Sylfaen" panose="010A0502050306030303" pitchFamily="18" charset="0"/>
              </a:rPr>
              <a:t>17. </a:t>
            </a:r>
            <a:r>
              <a:rPr lang="en-US" sz="3000" u="sng" dirty="0">
                <a:latin typeface="Sylfaen" panose="010A0502050306030303" pitchFamily="18" charset="0"/>
                <a:hlinkClick r:id="rId2"/>
              </a:rPr>
              <a:t>B. </a:t>
            </a:r>
            <a:r>
              <a:rPr lang="en-US" sz="3000" u="sng" dirty="0" err="1">
                <a:latin typeface="Sylfaen" panose="010A0502050306030303" pitchFamily="18" charset="0"/>
                <a:hlinkClick r:id="rId2"/>
              </a:rPr>
              <a:t>Partsvania</a:t>
            </a:r>
            <a:r>
              <a:rPr lang="en-US" sz="3000" dirty="0">
                <a:latin typeface="Sylfaen" panose="010A0502050306030303" pitchFamily="18" charset="0"/>
              </a:rPr>
              <a:t>, </a:t>
            </a:r>
            <a:r>
              <a:rPr lang="en-US" sz="3000" u="sng" dirty="0">
                <a:latin typeface="Sylfaen" panose="010A0502050306030303" pitchFamily="18" charset="0"/>
                <a:hlinkClick r:id="rId3"/>
              </a:rPr>
              <a:t>T. </a:t>
            </a:r>
            <a:r>
              <a:rPr lang="en-US" sz="3000" u="sng" dirty="0" err="1">
                <a:latin typeface="Sylfaen" panose="010A0502050306030303" pitchFamily="18" charset="0"/>
                <a:hlinkClick r:id="rId3"/>
              </a:rPr>
              <a:t>Sulaberidze</a:t>
            </a:r>
            <a:r>
              <a:rPr lang="en-US" sz="3000" dirty="0">
                <a:latin typeface="Sylfaen" panose="010A0502050306030303" pitchFamily="18" charset="0"/>
              </a:rPr>
              <a:t>, </a:t>
            </a:r>
            <a:r>
              <a:rPr lang="en-US" sz="3000" u="sng" dirty="0">
                <a:latin typeface="Sylfaen" panose="010A0502050306030303" pitchFamily="18" charset="0"/>
                <a:hlinkClick r:id="rId4"/>
              </a:rPr>
              <a:t>A, </a:t>
            </a:r>
            <a:r>
              <a:rPr lang="en-US" sz="3000" u="sng" dirty="0" err="1">
                <a:latin typeface="Sylfaen" panose="010A0502050306030303" pitchFamily="18" charset="0"/>
                <a:hlinkClick r:id="rId4"/>
              </a:rPr>
              <a:t>Khuskivadze</a:t>
            </a:r>
            <a:r>
              <a:rPr lang="en-US" sz="3000" dirty="0">
                <a:latin typeface="Sylfaen" panose="010A0502050306030303" pitchFamily="18" charset="0"/>
              </a:rPr>
              <a:t>, </a:t>
            </a:r>
            <a:r>
              <a:rPr lang="en-US" sz="3000" u="sng" dirty="0">
                <a:latin typeface="Sylfaen" panose="010A0502050306030303" pitchFamily="18" charset="0"/>
                <a:hlinkClick r:id="rId5"/>
              </a:rPr>
              <a:t>L. </a:t>
            </a:r>
            <a:r>
              <a:rPr lang="en-US" sz="3000" u="sng" dirty="0" err="1">
                <a:latin typeface="Sylfaen" panose="010A0502050306030303" pitchFamily="18" charset="0"/>
                <a:hlinkClick r:id="rId5"/>
              </a:rPr>
              <a:t>Shoshiashvili</a:t>
            </a:r>
            <a:r>
              <a:rPr lang="en-US" sz="3000" dirty="0">
                <a:latin typeface="Sylfaen" panose="010A0502050306030303" pitchFamily="18" charset="0"/>
              </a:rPr>
              <a:t>, </a:t>
            </a:r>
            <a:r>
              <a:rPr lang="en-US" sz="3000" u="sng" dirty="0">
                <a:latin typeface="Sylfaen" panose="010A0502050306030303" pitchFamily="18" charset="0"/>
                <a:hlinkClick r:id="rId6"/>
              </a:rPr>
              <a:t>K. </a:t>
            </a:r>
            <a:r>
              <a:rPr lang="en-US" sz="3000" u="sng" dirty="0" err="1">
                <a:latin typeface="Sylfaen" panose="010A0502050306030303" pitchFamily="18" charset="0"/>
                <a:hlinkClick r:id="rId6"/>
              </a:rPr>
              <a:t>Chubinidze</a:t>
            </a:r>
            <a:r>
              <a:rPr lang="en-US" sz="3000" dirty="0">
                <a:latin typeface="Sylfaen" panose="010A0502050306030303" pitchFamily="18" charset="0"/>
              </a:rPr>
              <a:t>. Near Infrared Trans illumination Technology as Additional Tool for Prostate Cancer Detection in  vitro after Prostatectomy. International Journal of Research Studies in Medical and Health Sciences  2016   1, (1), 17-25.</a:t>
            </a:r>
          </a:p>
          <a:p>
            <a:pPr marL="0" indent="0">
              <a:buNone/>
            </a:pPr>
            <a:r>
              <a:rPr lang="en-US" sz="3000" dirty="0">
                <a:latin typeface="Sylfaen" panose="010A0502050306030303" pitchFamily="18" charset="0"/>
              </a:rPr>
              <a:t>18. </a:t>
            </a:r>
            <a:r>
              <a:rPr lang="en-US" sz="3000" dirty="0" err="1">
                <a:latin typeface="Sylfaen" panose="010A0502050306030303" pitchFamily="18" charset="0"/>
              </a:rPr>
              <a:t>Partsvania</a:t>
            </a:r>
            <a:r>
              <a:rPr lang="en-US" sz="3000" dirty="0">
                <a:latin typeface="Sylfaen" panose="010A0502050306030303" pitchFamily="18" charset="0"/>
              </a:rPr>
              <a:t> B, </a:t>
            </a:r>
            <a:r>
              <a:rPr lang="en-US" sz="3000" dirty="0" err="1">
                <a:latin typeface="Sylfaen" panose="010A0502050306030303" pitchFamily="18" charset="0"/>
              </a:rPr>
              <a:t>Petriashvili</a:t>
            </a:r>
            <a:r>
              <a:rPr lang="en-US" sz="3000" dirty="0">
                <a:latin typeface="Sylfaen" panose="010A0502050306030303" pitchFamily="18" charset="0"/>
              </a:rPr>
              <a:t> G, </a:t>
            </a:r>
            <a:r>
              <a:rPr lang="en-US" sz="3000" dirty="0" err="1">
                <a:latin typeface="Sylfaen" panose="010A0502050306030303" pitchFamily="18" charset="0"/>
              </a:rPr>
              <a:t>Fonjavidze</a:t>
            </a:r>
            <a:r>
              <a:rPr lang="en-US" sz="3000" dirty="0">
                <a:latin typeface="Sylfaen" panose="010A0502050306030303" pitchFamily="18" charset="0"/>
              </a:rPr>
              <a:t> N. Possibility of using near infrared irradiation for early cancer diagnosis. </a:t>
            </a:r>
            <a:r>
              <a:rPr lang="en-US" sz="3000" dirty="0" err="1">
                <a:latin typeface="Sylfaen" panose="010A0502050306030303" pitchFamily="18" charset="0"/>
              </a:rPr>
              <a:t>Electromagn</a:t>
            </a:r>
            <a:r>
              <a:rPr lang="en-US" sz="3000" dirty="0">
                <a:latin typeface="Sylfaen" panose="010A0502050306030303" pitchFamily="18" charset="0"/>
              </a:rPr>
              <a:t> </a:t>
            </a:r>
            <a:r>
              <a:rPr lang="en-US" sz="3000" dirty="0" err="1">
                <a:latin typeface="Sylfaen" panose="010A0502050306030303" pitchFamily="18" charset="0"/>
              </a:rPr>
              <a:t>Biol</a:t>
            </a:r>
            <a:r>
              <a:rPr lang="en-US" sz="3000" dirty="0">
                <a:latin typeface="Sylfaen" panose="010A0502050306030303" pitchFamily="18" charset="0"/>
              </a:rPr>
              <a:t> Med. 2014 Jan;33(1):18-20. </a:t>
            </a:r>
            <a:r>
              <a:rPr lang="en-US" sz="3000" dirty="0" err="1">
                <a:latin typeface="Sylfaen" panose="010A0502050306030303" pitchFamily="18" charset="0"/>
              </a:rPr>
              <a:t>doi</a:t>
            </a:r>
            <a:r>
              <a:rPr lang="en-US" sz="3000" dirty="0">
                <a:latin typeface="Sylfaen" panose="010A0502050306030303" pitchFamily="18" charset="0"/>
              </a:rPr>
              <a:t>:  10.3109/15368378.2013.783845. </a:t>
            </a:r>
            <a:r>
              <a:rPr lang="en-US" sz="3000" dirty="0" err="1">
                <a:latin typeface="Sylfaen" panose="010A0502050306030303" pitchFamily="18" charset="0"/>
              </a:rPr>
              <a:t>Epub</a:t>
            </a:r>
            <a:r>
              <a:rPr lang="en-US" sz="3000" dirty="0">
                <a:latin typeface="Sylfaen" panose="010A0502050306030303" pitchFamily="18" charset="0"/>
              </a:rPr>
              <a:t> 2013 Jun 3. PMID: 23730820. </a:t>
            </a:r>
          </a:p>
          <a:p>
            <a:pPr marL="0" indent="0">
              <a:buNone/>
            </a:pPr>
            <a:r>
              <a:rPr lang="en-US" sz="3000" dirty="0">
                <a:latin typeface="Sylfaen" panose="010A0502050306030303" pitchFamily="18" charset="0"/>
              </a:rPr>
              <a:t> 19. </a:t>
            </a:r>
            <a:r>
              <a:rPr lang="en-US" sz="3000" u="sng" dirty="0">
                <a:latin typeface="Sylfaen" panose="010A0502050306030303" pitchFamily="18" charset="0"/>
                <a:hlinkClick r:id="rId2"/>
              </a:rPr>
              <a:t>B. </a:t>
            </a:r>
            <a:r>
              <a:rPr lang="en-US" sz="3000" u="sng" dirty="0" err="1">
                <a:latin typeface="Sylfaen" panose="010A0502050306030303" pitchFamily="18" charset="0"/>
                <a:hlinkClick r:id="rId2"/>
              </a:rPr>
              <a:t>Partsvania</a:t>
            </a:r>
            <a:r>
              <a:rPr lang="en-US" sz="3000" dirty="0">
                <a:latin typeface="Sylfaen" panose="010A0502050306030303" pitchFamily="18" charset="0"/>
              </a:rPr>
              <a:t>, </a:t>
            </a:r>
            <a:r>
              <a:rPr lang="en-US" sz="3000" u="sng" dirty="0">
                <a:latin typeface="Sylfaen" panose="010A0502050306030303" pitchFamily="18" charset="0"/>
                <a:hlinkClick r:id="rId3"/>
              </a:rPr>
              <a:t>T. </a:t>
            </a:r>
            <a:r>
              <a:rPr lang="en-US" sz="3000" u="sng" dirty="0" err="1">
                <a:latin typeface="Sylfaen" panose="010A0502050306030303" pitchFamily="18" charset="0"/>
                <a:hlinkClick r:id="rId3"/>
              </a:rPr>
              <a:t>Sulaberidze</a:t>
            </a:r>
            <a:r>
              <a:rPr lang="en-US" sz="3000" dirty="0">
                <a:latin typeface="Sylfaen" panose="010A0502050306030303" pitchFamily="18" charset="0"/>
              </a:rPr>
              <a:t>, </a:t>
            </a:r>
            <a:r>
              <a:rPr lang="en-US" sz="3000" u="sng" dirty="0">
                <a:latin typeface="Sylfaen" panose="010A0502050306030303" pitchFamily="18" charset="0"/>
                <a:hlinkClick r:id="rId4"/>
              </a:rPr>
              <a:t>A, </a:t>
            </a:r>
            <a:r>
              <a:rPr lang="en-US" sz="3000" u="sng" dirty="0" err="1">
                <a:latin typeface="Sylfaen" panose="010A0502050306030303" pitchFamily="18" charset="0"/>
                <a:hlinkClick r:id="rId4"/>
              </a:rPr>
              <a:t>Khuskivadze</a:t>
            </a:r>
            <a:r>
              <a:rPr lang="en-US" sz="3000" dirty="0" err="1">
                <a:latin typeface="Sylfaen" panose="010A0502050306030303" pitchFamily="18" charset="0"/>
              </a:rPr>
              <a:t>Near</a:t>
            </a:r>
            <a:r>
              <a:rPr lang="en-US" sz="3000" dirty="0">
                <a:latin typeface="Sylfaen" panose="010A0502050306030303" pitchFamily="18" charset="0"/>
              </a:rPr>
              <a:t> Infrared Radiation in Diagnosis of Prostate Cancer: Preliminary Results.  Urology 2013, Volume 82, Issue 3, Supplement, Pages A1-A10</a:t>
            </a:r>
          </a:p>
          <a:p>
            <a:pPr marL="0" indent="0">
              <a:buNone/>
            </a:pPr>
            <a:r>
              <a:rPr lang="en-US" sz="3000" dirty="0">
                <a:latin typeface="Sylfaen" panose="010A0502050306030303" pitchFamily="18" charset="0"/>
              </a:rPr>
              <a:t>20. </a:t>
            </a:r>
            <a:r>
              <a:rPr lang="en-US" sz="3000" dirty="0" err="1">
                <a:latin typeface="Sylfaen" panose="010A0502050306030303" pitchFamily="18" charset="0"/>
              </a:rPr>
              <a:t>Besarion</a:t>
            </a:r>
            <a:r>
              <a:rPr lang="en-US" sz="3000" dirty="0">
                <a:latin typeface="Sylfaen" panose="010A0502050306030303" pitchFamily="18" charset="0"/>
              </a:rPr>
              <a:t> </a:t>
            </a:r>
            <a:r>
              <a:rPr lang="en-US" sz="3000" dirty="0" err="1">
                <a:latin typeface="Sylfaen" panose="010A0502050306030303" pitchFamily="18" charset="0"/>
              </a:rPr>
              <a:t>Partsvania</a:t>
            </a:r>
            <a:r>
              <a:rPr lang="en-US" sz="3000" dirty="0">
                <a:latin typeface="Sylfaen" panose="010A0502050306030303" pitchFamily="18" charset="0"/>
              </a:rPr>
              <a:t>, ]</a:t>
            </a:r>
            <a:r>
              <a:rPr lang="en-US" sz="3000" dirty="0" err="1">
                <a:latin typeface="Sylfaen" panose="010A0502050306030303" pitchFamily="18" charset="0"/>
              </a:rPr>
              <a:t>Tamaz</a:t>
            </a:r>
            <a:r>
              <a:rPr lang="en-US" sz="3000" dirty="0">
                <a:latin typeface="Sylfaen" panose="010A0502050306030303" pitchFamily="18" charset="0"/>
              </a:rPr>
              <a:t> </a:t>
            </a:r>
            <a:r>
              <a:rPr lang="en-US" sz="3000" dirty="0" err="1">
                <a:latin typeface="Sylfaen" panose="010A0502050306030303" pitchFamily="18" charset="0"/>
              </a:rPr>
              <a:t>Sulaberidze</a:t>
            </a:r>
            <a:r>
              <a:rPr lang="en-US" sz="3000" dirty="0">
                <a:latin typeface="Sylfaen" panose="010A0502050306030303" pitchFamily="18" charset="0"/>
              </a:rPr>
              <a:t>, Alexandre </a:t>
            </a:r>
            <a:r>
              <a:rPr lang="en-US" sz="3000" dirty="0" err="1">
                <a:latin typeface="Sylfaen" panose="010A0502050306030303" pitchFamily="18" charset="0"/>
              </a:rPr>
              <a:t>Khuskivadze</a:t>
            </a:r>
            <a:r>
              <a:rPr lang="en-US" sz="3000" dirty="0">
                <a:latin typeface="Sylfaen" panose="010A0502050306030303" pitchFamily="18" charset="0"/>
              </a:rPr>
              <a:t>, </a:t>
            </a:r>
            <a:r>
              <a:rPr lang="en-US" sz="3000" dirty="0" err="1">
                <a:latin typeface="Sylfaen" panose="010A0502050306030303" pitchFamily="18" charset="0"/>
              </a:rPr>
              <a:t>Sophio</a:t>
            </a:r>
            <a:r>
              <a:rPr lang="en-US" sz="3000" dirty="0">
                <a:latin typeface="Sylfaen" panose="010A0502050306030303" pitchFamily="18" charset="0"/>
              </a:rPr>
              <a:t> </a:t>
            </a:r>
            <a:r>
              <a:rPr lang="en-US" sz="3000" dirty="0" err="1">
                <a:latin typeface="Sylfaen" panose="010A0502050306030303" pitchFamily="18" charset="0"/>
              </a:rPr>
              <a:t>Abazadze</a:t>
            </a:r>
            <a:r>
              <a:rPr lang="en-US" sz="3000" dirty="0">
                <a:latin typeface="Sylfaen" panose="010A0502050306030303" pitchFamily="18" charset="0"/>
              </a:rPr>
              <a:t>. Prostate Cancer Diagnostics Modelling Using the Infrared Imaging Method. Experimental Oncology 2024.  in press.</a:t>
            </a:r>
          </a:p>
          <a:p>
            <a:pPr marL="0" indent="0">
              <a:buNone/>
            </a:pPr>
            <a:r>
              <a:rPr lang="en-US" sz="3000" dirty="0">
                <a:latin typeface="Sylfaen" panose="010A0502050306030303" pitchFamily="18" charset="0"/>
              </a:rPr>
              <a:t> </a:t>
            </a:r>
          </a:p>
          <a:p>
            <a:pPr marL="0" indent="0">
              <a:buNone/>
            </a:pPr>
            <a:r>
              <a:rPr lang="en-US" sz="3000" dirty="0">
                <a:latin typeface="Sylfaen" panose="010A0502050306030303" pitchFamily="18" charset="0"/>
              </a:rPr>
              <a:t>21. College of American Pathologists. (2023). Protocol for the examination of radical prostatectomy specimens from patients with carcinoma of the prostate gland (Version 4.3.0.0). </a:t>
            </a:r>
            <a:r>
              <a:rPr lang="en-US" sz="3000" u="sng" dirty="0">
                <a:latin typeface="Sylfaen" panose="010A0502050306030303" pitchFamily="18" charset="0"/>
                <a:hlinkClick r:id="rId7"/>
              </a:rPr>
              <a:t>https://documents.cap.org/protocols/Prostate_4.3.0.0.REL_CAPCP.pdf</a:t>
            </a:r>
            <a:endParaRPr lang="en-US" sz="3000" dirty="0">
              <a:latin typeface="Sylfaen" panose="010A0502050306030303" pitchFamily="18" charset="0"/>
            </a:endParaRPr>
          </a:p>
          <a:p>
            <a:pPr marL="0" indent="0">
              <a:buNone/>
            </a:pPr>
            <a:endParaRPr lang="en-US" dirty="0"/>
          </a:p>
        </p:txBody>
      </p:sp>
    </p:spTree>
    <p:extLst>
      <p:ext uri="{BB962C8B-B14F-4D97-AF65-F5344CB8AC3E}">
        <p14:creationId xmlns:p14="http://schemas.microsoft.com/office/powerpoint/2010/main" val="2843237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242" y="815163"/>
            <a:ext cx="11013558" cy="5361800"/>
          </a:xfrm>
        </p:spPr>
        <p:txBody>
          <a:bodyPr>
            <a:normAutofit/>
          </a:bodyPr>
          <a:lstStyle/>
          <a:p>
            <a:pPr marL="0" indent="0">
              <a:buNone/>
            </a:pPr>
            <a:r>
              <a:rPr lang="en-US" sz="1600" dirty="0" err="1"/>
              <a:t>Abazadze</a:t>
            </a:r>
            <a:r>
              <a:rPr lang="en-US" sz="1600" dirty="0"/>
              <a:t> S, </a:t>
            </a:r>
            <a:r>
              <a:rPr lang="en-US" sz="1600" dirty="0" err="1"/>
              <a:t>Khuskivadze</a:t>
            </a:r>
            <a:r>
              <a:rPr lang="en-US" sz="1600" dirty="0"/>
              <a:t> A , </a:t>
            </a:r>
            <a:r>
              <a:rPr lang="en-US" sz="1600" dirty="0" err="1"/>
              <a:t>Partsvania</a:t>
            </a:r>
            <a:r>
              <a:rPr lang="en-US" sz="1600" dirty="0"/>
              <a:t> B , </a:t>
            </a:r>
            <a:r>
              <a:rPr lang="en-US" sz="1600" dirty="0" err="1"/>
              <a:t>Sulaberidze</a:t>
            </a:r>
            <a:r>
              <a:rPr lang="en-US" sz="1600" dirty="0"/>
              <a:t> T. A New Method for Detecting Surgical Margins During Partial Nephrectomy Dubai for SIU 2021: November 10-14, 2021 </a:t>
            </a:r>
          </a:p>
          <a:p>
            <a:pPr marL="0" indent="0">
              <a:buNone/>
            </a:pPr>
            <a:r>
              <a:rPr lang="en-US" sz="1600" dirty="0"/>
              <a:t>Bianco FJ Jr, Wood DP Jr, Cher ML, Powell IJ, Souza JW, Pontes JE. Ten-year survival after radical prostatectomy: specimen Gleason score is the predictor in organ-confined prostate cancer. </a:t>
            </a:r>
            <a:r>
              <a:rPr lang="en-US" sz="1600" dirty="0" err="1"/>
              <a:t>Clin</a:t>
            </a:r>
            <a:r>
              <a:rPr lang="en-US" sz="1600" dirty="0"/>
              <a:t> Prostate Cancer. 2003 Mar;1(4):242- 7. </a:t>
            </a:r>
          </a:p>
          <a:p>
            <a:pPr marL="0" indent="0">
              <a:buNone/>
            </a:pPr>
            <a:r>
              <a:rPr lang="en-US" sz="1600" dirty="0"/>
              <a:t>Breda A, </a:t>
            </a:r>
            <a:r>
              <a:rPr lang="en-US" sz="1600" dirty="0" err="1"/>
              <a:t>Stepanian</a:t>
            </a:r>
            <a:r>
              <a:rPr lang="en-US" sz="1600" dirty="0"/>
              <a:t> SV, Liao J et al. Positive margins in laparoscopic partial nephrectomy in 855 cases: a multi- institutional survey from the United States and Europe. J </a:t>
            </a:r>
            <a:r>
              <a:rPr lang="en-US" sz="1600" dirty="0" err="1"/>
              <a:t>Urol</a:t>
            </a:r>
            <a:r>
              <a:rPr lang="en-US" sz="1600" dirty="0"/>
              <a:t> 2007; 178: 47–50; </a:t>
            </a:r>
          </a:p>
          <a:p>
            <a:pPr marL="0" indent="0">
              <a:buNone/>
            </a:pPr>
            <a:r>
              <a:rPr lang="en-US" sz="1600" dirty="0" err="1"/>
              <a:t>Bova</a:t>
            </a:r>
            <a:r>
              <a:rPr lang="en-US" sz="1600" dirty="0"/>
              <a:t> GS, Fox WM, Epstein JI. Methods of radical </a:t>
            </a:r>
            <a:r>
              <a:rPr lang="en-US" sz="1600" dirty="0" err="1"/>
              <a:t>prostatectomv</a:t>
            </a:r>
            <a:r>
              <a:rPr lang="en-US" sz="1600" dirty="0"/>
              <a:t> specimen processing: a novel technique for harvesting fresh prostate cancer tissue and review of processing techniques. Mod </a:t>
            </a:r>
            <a:r>
              <a:rPr lang="en-US" sz="1600" dirty="0" err="1"/>
              <a:t>Pathol</a:t>
            </a:r>
            <a:r>
              <a:rPr lang="en-US" sz="1600" dirty="0"/>
              <a:t>. 1993; 6: 201-202. </a:t>
            </a:r>
          </a:p>
          <a:p>
            <a:pPr marL="0" indent="0">
              <a:buNone/>
            </a:pPr>
            <a:r>
              <a:rPr lang="en-US" sz="1600" dirty="0" err="1"/>
              <a:t>Caerwyn</a:t>
            </a:r>
            <a:r>
              <a:rPr lang="en-US" sz="1600" dirty="0"/>
              <a:t> A., M. </a:t>
            </a:r>
            <a:r>
              <a:rPr lang="en-US" sz="1600" dirty="0" err="1"/>
              <a:t>Dubec</a:t>
            </a:r>
            <a:r>
              <a:rPr lang="en-US" sz="1600" dirty="0"/>
              <a:t>, K. Donne, and T. Bashford. Effect of wavelength and beam width on penetration in light-tissue interaction using computational methods. Lasers Med Sci. 2017; 32(8): 1909–1918. </a:t>
            </a:r>
          </a:p>
          <a:p>
            <a:pPr marL="0" indent="0">
              <a:buNone/>
            </a:pPr>
            <a:r>
              <a:rPr lang="en-US" sz="1600" dirty="0"/>
              <a:t>Campbell SC, </a:t>
            </a:r>
            <a:r>
              <a:rPr lang="en-US" sz="1600" dirty="0" err="1"/>
              <a:t>Novick</a:t>
            </a:r>
            <a:r>
              <a:rPr lang="en-US" sz="1600" dirty="0"/>
              <a:t> AC, </a:t>
            </a:r>
            <a:r>
              <a:rPr lang="en-US" sz="1600" dirty="0" err="1"/>
              <a:t>Belldegrun</a:t>
            </a:r>
            <a:r>
              <a:rPr lang="en-US" sz="1600" dirty="0"/>
              <a:t> A et Guideline for management of the clinical T1 renal mass. J </a:t>
            </a:r>
            <a:r>
              <a:rPr lang="en-US" sz="1600" dirty="0" err="1"/>
              <a:t>Urol</a:t>
            </a:r>
            <a:r>
              <a:rPr lang="en-US" sz="1600" dirty="0"/>
              <a:t> 2009; 182: 1271– 9. </a:t>
            </a:r>
          </a:p>
          <a:p>
            <a:pPr marL="0" indent="0">
              <a:buNone/>
            </a:pPr>
            <a:r>
              <a:rPr lang="en-US" sz="1600" dirty="0"/>
              <a:t>Cramer H. Mathematical methods of statistics. Uppsala: Almqvist &amp; </a:t>
            </a:r>
            <a:r>
              <a:rPr lang="en-US" sz="1600" dirty="0" err="1"/>
              <a:t>Wiksells</a:t>
            </a:r>
            <a:r>
              <a:rPr lang="en-US" sz="1600" dirty="0"/>
              <a:t>, 1945. 575 p. [</a:t>
            </a:r>
            <a:r>
              <a:rPr lang="en-US" sz="1600" dirty="0" err="1"/>
              <a:t>University'of</a:t>
            </a:r>
            <a:r>
              <a:rPr lang="en-US" sz="1600" dirty="0"/>
              <a:t> Stockholm, </a:t>
            </a:r>
            <a:r>
              <a:rPr lang="en-US" sz="1600" dirty="0" err="1"/>
              <a:t>Swedeal</a:t>
            </a:r>
            <a:r>
              <a:rPr lang="en-US" sz="1600" dirty="0"/>
              <a:t>. </a:t>
            </a:r>
          </a:p>
          <a:p>
            <a:pPr marL="0" indent="0">
              <a:buNone/>
            </a:pPr>
            <a:r>
              <a:rPr lang="en-US" sz="1600" dirty="0"/>
              <a:t>Fang-</a:t>
            </a:r>
            <a:r>
              <a:rPr lang="en-US" sz="1600" dirty="0" err="1"/>
              <a:t>zhi</a:t>
            </a:r>
            <a:r>
              <a:rPr lang="en-US" sz="1600" dirty="0"/>
              <a:t> Chen , Xiao-kun Zhao, Prostate Cancer: Current Treatment and Prevention Strategies, Iran Red Crescent Med J. </a:t>
            </a:r>
          </a:p>
          <a:p>
            <a:pPr marL="0" indent="0">
              <a:buNone/>
            </a:pPr>
            <a:r>
              <a:rPr lang="en-US" sz="1600" dirty="0"/>
              <a:t>2013, 15($), 279-284. </a:t>
            </a:r>
          </a:p>
          <a:p>
            <a:pPr marL="0" indent="0">
              <a:buNone/>
            </a:pPr>
            <a:r>
              <a:rPr lang="en-US" sz="1600" dirty="0" err="1"/>
              <a:t>Fantini</a:t>
            </a:r>
            <a:r>
              <a:rPr lang="en-US" sz="1600" dirty="0"/>
              <a:t> Sergio and </a:t>
            </a:r>
            <a:r>
              <a:rPr lang="en-US" sz="1600" dirty="0" err="1"/>
              <a:t>Sassaroli</a:t>
            </a:r>
            <a:r>
              <a:rPr lang="en-US" sz="1600" dirty="0"/>
              <a:t> Angelo. Near-Infrared Optical Mammography for Breast Cancer Detection with Intrinsic Contrast Ann Biomed Eng. 2012 Feb; 40(2): 398– 407.doi: 10.1007/s10439-011-0404-4 </a:t>
            </a:r>
          </a:p>
          <a:p>
            <a:pPr marL="0" indent="0">
              <a:buNone/>
            </a:pPr>
            <a:endParaRPr lang="en-US" sz="1100" dirty="0"/>
          </a:p>
        </p:txBody>
      </p:sp>
    </p:spTree>
    <p:extLst>
      <p:ext uri="{BB962C8B-B14F-4D97-AF65-F5344CB8AC3E}">
        <p14:creationId xmlns:p14="http://schemas.microsoft.com/office/powerpoint/2010/main" val="415579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944" y="372053"/>
            <a:ext cx="11197857" cy="152488"/>
          </a:xfrm>
        </p:spPr>
        <p:txBody>
          <a:bodyPr>
            <a:normAutofit fontScale="90000"/>
          </a:bodyPr>
          <a:lstStyle/>
          <a:p>
            <a:pPr algn="ctr"/>
            <a:r>
              <a:rPr lang="en-US" sz="2400" dirty="0"/>
              <a:t>Introduction</a:t>
            </a:r>
          </a:p>
        </p:txBody>
      </p:sp>
      <p:sp>
        <p:nvSpPr>
          <p:cNvPr id="3" name="Content Placeholder 2"/>
          <p:cNvSpPr>
            <a:spLocks noGrp="1"/>
          </p:cNvSpPr>
          <p:nvPr>
            <p:ph idx="1"/>
          </p:nvPr>
        </p:nvSpPr>
        <p:spPr>
          <a:xfrm>
            <a:off x="255180" y="928577"/>
            <a:ext cx="11105709" cy="5709130"/>
          </a:xfrm>
        </p:spPr>
        <p:txBody>
          <a:bodyPr/>
          <a:lstStyle/>
          <a:p>
            <a:pPr marL="0" indent="0">
              <a:buNone/>
            </a:pPr>
            <a:r>
              <a:rPr lang="en-US" dirty="0">
                <a:latin typeface="Sylfaen" panose="010A0502050306030303" pitchFamily="18" charset="0"/>
              </a:rPr>
              <a:t>Due to the limitations of current imaging techniques, we were motivated to seek an alternative technique that would enable us to identify prostate cancer at an early stage of development, which would then serve as a basis for performing a targeted biopsy. In order to meet this challenge, we made an effort to create a new technique for visualization of prostate cancer employing infrared light.</a:t>
            </a:r>
          </a:p>
          <a:p>
            <a:pPr marL="0" indent="0">
              <a:buNone/>
            </a:pPr>
            <a:endParaRPr lang="en-US" dirty="0">
              <a:latin typeface="Sylfaen" panose="010A0502050306030303" pitchFamily="18" charset="0"/>
            </a:endParaRPr>
          </a:p>
        </p:txBody>
      </p:sp>
    </p:spTree>
    <p:extLst>
      <p:ext uri="{BB962C8B-B14F-4D97-AF65-F5344CB8AC3E}">
        <p14:creationId xmlns:p14="http://schemas.microsoft.com/office/powerpoint/2010/main" val="26129042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275" y="949842"/>
            <a:ext cx="10850525" cy="5227121"/>
          </a:xfrm>
        </p:spPr>
        <p:txBody>
          <a:bodyPr>
            <a:normAutofit fontScale="70000" lnSpcReduction="20000"/>
          </a:bodyPr>
          <a:lstStyle/>
          <a:p>
            <a:r>
              <a:rPr lang="en-US" dirty="0" err="1"/>
              <a:t>Faraz</a:t>
            </a:r>
            <a:r>
              <a:rPr lang="en-US" dirty="0"/>
              <a:t> A. </a:t>
            </a:r>
            <a:r>
              <a:rPr lang="en-US" dirty="0" err="1"/>
              <a:t>Baig</a:t>
            </a:r>
            <a:r>
              <a:rPr lang="en-US" dirty="0"/>
              <a:t>, </a:t>
            </a:r>
            <a:r>
              <a:rPr lang="en-US" dirty="0" err="1"/>
              <a:t>Amna</a:t>
            </a:r>
            <a:r>
              <a:rPr lang="en-US" dirty="0"/>
              <a:t> Hamid, </a:t>
            </a:r>
            <a:r>
              <a:rPr lang="en-US" dirty="0" err="1"/>
              <a:t>Talat</a:t>
            </a:r>
            <a:r>
              <a:rPr lang="en-US" dirty="0"/>
              <a:t> Mirza, and </a:t>
            </a:r>
            <a:r>
              <a:rPr lang="en-US" dirty="0" err="1"/>
              <a:t>Serajuddaula</a:t>
            </a:r>
            <a:r>
              <a:rPr lang="en-US" dirty="0"/>
              <a:t> Syed. Ductal and Acinar Adenocarcinoma of Prostate: Morphological and </a:t>
            </a:r>
            <a:r>
              <a:rPr lang="en-US" dirty="0" err="1"/>
              <a:t>Immunohistochemical</a:t>
            </a:r>
            <a:r>
              <a:rPr lang="en-US" dirty="0"/>
              <a:t> Characterization, Oman Med J. 2015 May; 30(3): 162– 166. </a:t>
            </a:r>
            <a:r>
              <a:rPr lang="en-US" dirty="0" err="1"/>
              <a:t>doi</a:t>
            </a:r>
            <a:r>
              <a:rPr lang="en-US" dirty="0"/>
              <a:t>: 10.5001/omj.2015.36) . </a:t>
            </a:r>
          </a:p>
          <a:p>
            <a:r>
              <a:rPr lang="en-US" dirty="0"/>
              <a:t>Han M1, Pound CR, Potter SR, </a:t>
            </a:r>
            <a:r>
              <a:rPr lang="en-US" dirty="0" err="1"/>
              <a:t>Partin</a:t>
            </a:r>
            <a:r>
              <a:rPr lang="en-US" dirty="0"/>
              <a:t> AW, Epstein JI, Walsh PC. Isolated local recurrence is rare after radical prostatectomy in men with Gleason 7 prostate cancer and positive surgical margins: therapeutic implications.. J Urol. </a:t>
            </a:r>
          </a:p>
          <a:p>
            <a:r>
              <a:rPr lang="en-US" dirty="0" err="1"/>
              <a:t>Ljungberg</a:t>
            </a:r>
            <a:r>
              <a:rPr lang="en-US" dirty="0"/>
              <a:t> B, Cowan NC, </a:t>
            </a:r>
            <a:r>
              <a:rPr lang="en-US" dirty="0" err="1"/>
              <a:t>Hanbury</a:t>
            </a:r>
            <a:r>
              <a:rPr lang="en-US" dirty="0"/>
              <a:t> DC et al. EAU guidelines on renal cell carcinoma: the 2010 update. </a:t>
            </a:r>
            <a:r>
              <a:rPr lang="en-US" dirty="0" err="1"/>
              <a:t>Eur</a:t>
            </a:r>
            <a:r>
              <a:rPr lang="en-US" dirty="0"/>
              <a:t> </a:t>
            </a:r>
            <a:r>
              <a:rPr lang="en-US" dirty="0" err="1"/>
              <a:t>Urol</a:t>
            </a:r>
            <a:r>
              <a:rPr lang="en-US" dirty="0"/>
              <a:t> 2010; 58: 398–406. </a:t>
            </a:r>
          </a:p>
          <a:p>
            <a:r>
              <a:rPr lang="en-US" dirty="0"/>
              <a:t>Murata Y, </a:t>
            </a:r>
            <a:r>
              <a:rPr lang="en-US" dirty="0" err="1"/>
              <a:t>Tatsugami</a:t>
            </a:r>
            <a:r>
              <a:rPr lang="en-US" dirty="0"/>
              <a:t> K, Yoshikawa M, </a:t>
            </a:r>
            <a:r>
              <a:rPr lang="en-US" dirty="0" err="1"/>
              <a:t>Hamaguchi</a:t>
            </a:r>
            <a:r>
              <a:rPr lang="en-US" dirty="0"/>
              <a:t> M, Yamada S, Hayakawa Y, Ueda K, </a:t>
            </a:r>
            <a:r>
              <a:rPr lang="en-US" dirty="0" err="1"/>
              <a:t>Momosaki</a:t>
            </a:r>
            <a:r>
              <a:rPr lang="en-US" dirty="0"/>
              <a:t> S, Sakamoto N . Predictive factors of biochemical recurrence after radical prostatectomy for high-risk prostate cancer. International journal of urology: official journal of the Japanese Urological Association. </a:t>
            </a:r>
            <a:r>
              <a:rPr lang="en-US" dirty="0" err="1"/>
              <a:t>Int</a:t>
            </a:r>
            <a:r>
              <a:rPr lang="en-US" dirty="0"/>
              <a:t> J Urol. 2018 Mar;25(3):284-289. doi:10.1111/iju.13514. </a:t>
            </a:r>
            <a:r>
              <a:rPr lang="en-US" dirty="0" err="1"/>
              <a:t>Epub</a:t>
            </a:r>
            <a:r>
              <a:rPr lang="en-US" dirty="0"/>
              <a:t> 2018 Jan 8.PMID:29315854) </a:t>
            </a:r>
          </a:p>
          <a:p>
            <a:r>
              <a:rPr lang="en-US" dirty="0" err="1"/>
              <a:t>Partsvania</a:t>
            </a:r>
            <a:r>
              <a:rPr lang="en-US" dirty="0"/>
              <a:t> B. et al. Possibility of Using Near Infrared Irradiation for Early Cancer </a:t>
            </a:r>
            <a:r>
              <a:rPr lang="en-US" dirty="0" err="1"/>
              <a:t>Diagnosis.Electromagnetic</a:t>
            </a:r>
            <a:r>
              <a:rPr lang="en-US" dirty="0"/>
              <a:t> Biology and Medicine. 2014, vol. 33, #1, pp. 18-20. DOI: 10.3109/15368378. 2013.783845. </a:t>
            </a:r>
          </a:p>
          <a:p>
            <a:r>
              <a:rPr lang="en-US" dirty="0" err="1"/>
              <a:t>Partsvania</a:t>
            </a:r>
            <a:r>
              <a:rPr lang="en-US" dirty="0"/>
              <a:t> </a:t>
            </a:r>
            <a:r>
              <a:rPr lang="en-US" dirty="0" err="1"/>
              <a:t>Besarion</a:t>
            </a:r>
            <a:r>
              <a:rPr lang="en-US" dirty="0"/>
              <a:t> et al., J Cancer </a:t>
            </a:r>
            <a:r>
              <a:rPr lang="en-US" dirty="0" err="1"/>
              <a:t>Sci</a:t>
            </a:r>
            <a:r>
              <a:rPr lang="en-US" dirty="0"/>
              <a:t> </a:t>
            </a:r>
            <a:r>
              <a:rPr lang="en-US" dirty="0" err="1"/>
              <a:t>Ther</a:t>
            </a:r>
            <a:r>
              <a:rPr lang="en-US" dirty="0"/>
              <a:t> 2016, 8:9(</a:t>
            </a:r>
            <a:r>
              <a:rPr lang="en-US" dirty="0" err="1"/>
              <a:t>Suppl</a:t>
            </a:r>
            <a:r>
              <a:rPr lang="en-US" dirty="0"/>
              <a:t>) http://dx.doi.org/10.4172/1948-5956.C1.084 </a:t>
            </a:r>
            <a:r>
              <a:rPr lang="en-US" dirty="0" err="1"/>
              <a:t>Partsvania</a:t>
            </a:r>
            <a:r>
              <a:rPr lang="en-US" dirty="0"/>
              <a:t> B et al., J </a:t>
            </a:r>
            <a:r>
              <a:rPr lang="en-US" dirty="0" err="1"/>
              <a:t>Clin</a:t>
            </a:r>
            <a:r>
              <a:rPr lang="en-US" dirty="0"/>
              <a:t> </a:t>
            </a:r>
            <a:r>
              <a:rPr lang="en-US" dirty="0" err="1"/>
              <a:t>Exp</a:t>
            </a:r>
            <a:r>
              <a:rPr lang="en-US" dirty="0"/>
              <a:t> </a:t>
            </a:r>
            <a:r>
              <a:rPr lang="en-US" dirty="0" err="1"/>
              <a:t>Oncol</a:t>
            </a:r>
            <a:r>
              <a:rPr lang="en-US" dirty="0"/>
              <a:t> 2017, 7:1 DOI: 10.4172/2324-9110.1000208 </a:t>
            </a:r>
          </a:p>
          <a:p>
            <a:r>
              <a:rPr lang="en-US" dirty="0" err="1"/>
              <a:t>Rawla</a:t>
            </a:r>
            <a:r>
              <a:rPr lang="en-US" dirty="0"/>
              <a:t> P. Epidemiology of Prostate cancer. World </a:t>
            </a:r>
            <a:r>
              <a:rPr lang="en-US" dirty="0" err="1"/>
              <a:t>jounal</a:t>
            </a:r>
            <a:r>
              <a:rPr lang="en-US" dirty="0"/>
              <a:t> of Oncology. 2019, 10 (2). 63-89 </a:t>
            </a:r>
          </a:p>
          <a:p>
            <a:pPr marL="0" indent="0">
              <a:buNone/>
            </a:pPr>
            <a:endParaRPr lang="en-US" dirty="0"/>
          </a:p>
        </p:txBody>
      </p:sp>
    </p:spTree>
    <p:extLst>
      <p:ext uri="{BB962C8B-B14F-4D97-AF65-F5344CB8AC3E}">
        <p14:creationId xmlns:p14="http://schemas.microsoft.com/office/powerpoint/2010/main" val="855102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567" y="1460205"/>
            <a:ext cx="10907233" cy="4716758"/>
          </a:xfrm>
        </p:spPr>
        <p:txBody>
          <a:bodyPr>
            <a:normAutofit/>
          </a:bodyPr>
          <a:lstStyle/>
          <a:p>
            <a:pPr marL="0" indent="0">
              <a:buNone/>
            </a:pPr>
            <a:r>
              <a:rPr lang="en-US" sz="2400" dirty="0" err="1"/>
              <a:t>Sidana</a:t>
            </a:r>
            <a:r>
              <a:rPr lang="en-US" sz="2400" dirty="0"/>
              <a:t> A, Donovan JF, </a:t>
            </a:r>
            <a:r>
              <a:rPr lang="en-US" sz="2400" dirty="0" err="1"/>
              <a:t>Gaitonde</a:t>
            </a:r>
            <a:r>
              <a:rPr lang="en-US" sz="2400" dirty="0"/>
              <a:t> K. Surgeons’ preferences and practice patterns regarding intraoperative frozen section during partial nephrectomy. </a:t>
            </a:r>
            <a:r>
              <a:rPr lang="en-US" sz="2400" dirty="0" err="1"/>
              <a:t>Urol</a:t>
            </a:r>
            <a:r>
              <a:rPr lang="en-US" sz="2400" dirty="0"/>
              <a:t> </a:t>
            </a:r>
            <a:r>
              <a:rPr lang="en-US" sz="2400" dirty="0" err="1"/>
              <a:t>Oncol</a:t>
            </a:r>
            <a:r>
              <a:rPr lang="en-US" sz="2400" dirty="0"/>
              <a:t> 2014; 32: 864–8 </a:t>
            </a:r>
          </a:p>
          <a:p>
            <a:pPr marL="0" indent="0">
              <a:buNone/>
            </a:pPr>
            <a:r>
              <a:rPr lang="en-US" sz="2400" dirty="0"/>
              <a:t>Thompson R. Houston, </a:t>
            </a:r>
            <a:r>
              <a:rPr lang="en-US" sz="2400" dirty="0" err="1"/>
              <a:t>Blute</a:t>
            </a:r>
            <a:r>
              <a:rPr lang="en-US" sz="2400" dirty="0"/>
              <a:t> Michael L. At What Point Does Warm Ischemia Cause Permanent Renal Damage during Partial Nephrectomy? European urology 52 (2007) 961–963. </a:t>
            </a:r>
          </a:p>
          <a:p>
            <a:pPr marL="0" indent="0">
              <a:buNone/>
            </a:pPr>
            <a:r>
              <a:rPr lang="en-US" sz="2400" dirty="0" err="1"/>
              <a:t>Touijer</a:t>
            </a:r>
            <a:r>
              <a:rPr lang="en-US" sz="2400" dirty="0"/>
              <a:t> K, </a:t>
            </a:r>
            <a:r>
              <a:rPr lang="en-US" sz="2400" dirty="0" err="1"/>
              <a:t>Jacqmin</a:t>
            </a:r>
            <a:r>
              <a:rPr lang="en-US" sz="2400" dirty="0"/>
              <a:t> D, </a:t>
            </a:r>
            <a:r>
              <a:rPr lang="en-US" sz="2400" dirty="0" err="1"/>
              <a:t>Kavoussi</a:t>
            </a:r>
            <a:r>
              <a:rPr lang="en-US" sz="2400" dirty="0"/>
              <a:t> LR et al. The expanding role of partial nephrectomy: a critical analysis of indications, results, and complications. </a:t>
            </a:r>
            <a:r>
              <a:rPr lang="en-US" sz="2400" dirty="0" err="1"/>
              <a:t>Eur</a:t>
            </a:r>
            <a:r>
              <a:rPr lang="en-US" sz="2400" dirty="0"/>
              <a:t> </a:t>
            </a:r>
            <a:r>
              <a:rPr lang="en-US" sz="2400" dirty="0" err="1"/>
              <a:t>Urol</a:t>
            </a:r>
            <a:r>
              <a:rPr lang="en-US" sz="2400" dirty="0"/>
              <a:t> 2010; 57: 214–22. </a:t>
            </a:r>
          </a:p>
          <a:p>
            <a:pPr marL="0" indent="0">
              <a:buNone/>
            </a:pPr>
            <a:endParaRPr lang="en-US" sz="2400" dirty="0">
              <a:effectLst/>
            </a:endParaRPr>
          </a:p>
        </p:txBody>
      </p:sp>
    </p:spTree>
    <p:extLst>
      <p:ext uri="{BB962C8B-B14F-4D97-AF65-F5344CB8AC3E}">
        <p14:creationId xmlns:p14="http://schemas.microsoft.com/office/powerpoint/2010/main" val="85320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53" y="82772"/>
            <a:ext cx="10822173" cy="136414"/>
          </a:xfrm>
        </p:spPr>
        <p:txBody>
          <a:bodyPr>
            <a:noAutofit/>
          </a:bodyPr>
          <a:lstStyle/>
          <a:p>
            <a:pPr algn="ctr"/>
            <a:r>
              <a:rPr lang="en-US" sz="1600" dirty="0"/>
              <a:t>Introduction</a:t>
            </a:r>
          </a:p>
        </p:txBody>
      </p:sp>
      <p:sp>
        <p:nvSpPr>
          <p:cNvPr id="3" name="Content Placeholder 2"/>
          <p:cNvSpPr>
            <a:spLocks noGrp="1"/>
          </p:cNvSpPr>
          <p:nvPr>
            <p:ph idx="1"/>
          </p:nvPr>
        </p:nvSpPr>
        <p:spPr>
          <a:xfrm>
            <a:off x="404037" y="219186"/>
            <a:ext cx="10949763" cy="5957777"/>
          </a:xfrm>
        </p:spPr>
        <p:txBody>
          <a:bodyPr>
            <a:normAutofit/>
          </a:bodyPr>
          <a:lstStyle/>
          <a:p>
            <a:pPr marL="0" indent="0">
              <a:buNone/>
            </a:pPr>
            <a:r>
              <a:rPr lang="en-US" sz="2000" dirty="0">
                <a:latin typeface="Sylfaen" panose="010A0502050306030303" pitchFamily="18" charset="0"/>
                <a:cs typeface="Times New Roman" panose="02020603050405020304" pitchFamily="18" charset="0"/>
              </a:rPr>
              <a:t>In this slide we demonstrate usage of IR light for obtaining an IR image of a whole isolated prostate. We see an isolated prostate with a catheter inside the urethral channel. The LED is inserted into the catheter and illuminates the prostate from inside with IR light. We obtain an IR image. Here dark areas correspond to malignant tissue, while lighter areas correspond to noncancerous tissue. </a:t>
            </a:r>
            <a:endParaRPr lang="en-US" sz="2400" dirty="0">
              <a:latin typeface="Sylfaen" panose="010A0502050306030303" pitchFamily="18" charset="0"/>
              <a:cs typeface="Times New Roman" panose="02020603050405020304" pitchFamily="18" charset="0"/>
            </a:endParaRPr>
          </a:p>
        </p:txBody>
      </p:sp>
      <p:pic>
        <p:nvPicPr>
          <p:cNvPr id="4" name="აბგარიანი კატეტერით">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6790" y="1818167"/>
            <a:ext cx="7560930" cy="4253023"/>
          </a:xfrm>
          <a:prstGeom prst="rect">
            <a:avLst/>
          </a:prstGeom>
        </p:spPr>
      </p:pic>
    </p:spTree>
    <p:extLst>
      <p:ext uri="{BB962C8B-B14F-4D97-AF65-F5344CB8AC3E}">
        <p14:creationId xmlns:p14="http://schemas.microsoft.com/office/powerpoint/2010/main" val="22760627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7209" y="163821"/>
            <a:ext cx="10490790" cy="162244"/>
          </a:xfrm>
        </p:spPr>
        <p:txBody>
          <a:bodyPr>
            <a:noAutofit/>
          </a:bodyPr>
          <a:lstStyle/>
          <a:p>
            <a:r>
              <a:rPr lang="en-US" sz="2400" dirty="0"/>
              <a:t>Introduction</a:t>
            </a:r>
          </a:p>
        </p:txBody>
      </p:sp>
      <p:sp>
        <p:nvSpPr>
          <p:cNvPr id="3" name="Subtitle 2"/>
          <p:cNvSpPr>
            <a:spLocks noGrp="1"/>
          </p:cNvSpPr>
          <p:nvPr>
            <p:ph type="subTitle" idx="1"/>
          </p:nvPr>
        </p:nvSpPr>
        <p:spPr>
          <a:xfrm>
            <a:off x="177209" y="418214"/>
            <a:ext cx="11660371" cy="6294474"/>
          </a:xfrm>
        </p:spPr>
        <p:txBody>
          <a:bodyPr>
            <a:normAutofit/>
          </a:bodyPr>
          <a:lstStyle/>
          <a:p>
            <a:pPr algn="l"/>
            <a:r>
              <a:rPr lang="en-US" dirty="0">
                <a:latin typeface="Sylfaen" panose="010A0502050306030303" pitchFamily="18" charset="0"/>
              </a:rPr>
              <a:t>An effective treatment for prostate cancer is a radical prostatectomy; however, it is not the final step. Unfortunately, 30-40% of patients after surgery develop a local recurrence. </a:t>
            </a:r>
            <a:r>
              <a:rPr lang="en-US" b="1" dirty="0" err="1">
                <a:solidFill>
                  <a:srgbClr val="7030A0"/>
                </a:solidFill>
                <a:latin typeface="Sylfaen" panose="010A0502050306030303" pitchFamily="18" charset="0"/>
              </a:rPr>
              <a:t>Scattoni</a:t>
            </a:r>
            <a:r>
              <a:rPr lang="en-US" b="1" dirty="0">
                <a:solidFill>
                  <a:srgbClr val="7030A0"/>
                </a:solidFill>
                <a:latin typeface="Sylfaen" panose="010A0502050306030303" pitchFamily="18" charset="0"/>
              </a:rPr>
              <a:t> et al. 2004</a:t>
            </a:r>
            <a:r>
              <a:rPr lang="en-US" dirty="0">
                <a:latin typeface="Sylfaen" panose="010A0502050306030303" pitchFamily="18" charset="0"/>
              </a:rPr>
              <a:t>. Probability of recurrence in prostate cancer is directly proportional to the degree of aggressiveness of tumor and is higher in the case of higher aggressiveness of the tumor. </a:t>
            </a:r>
            <a:r>
              <a:rPr lang="en-US" b="1" dirty="0" err="1">
                <a:solidFill>
                  <a:srgbClr val="7030A0"/>
                </a:solidFill>
                <a:latin typeface="Sylfaen" panose="010A0502050306030303" pitchFamily="18" charset="0"/>
              </a:rPr>
              <a:t>Grossfeld</a:t>
            </a:r>
            <a:r>
              <a:rPr lang="en-US" b="1" dirty="0">
                <a:solidFill>
                  <a:srgbClr val="7030A0"/>
                </a:solidFill>
                <a:latin typeface="Sylfaen" panose="010A0502050306030303" pitchFamily="18" charset="0"/>
              </a:rPr>
              <a:t> et al. 2003 Han et al, 2001, Bianco et al., 2003.</a:t>
            </a:r>
            <a:br>
              <a:rPr lang="en-US" b="1" dirty="0">
                <a:solidFill>
                  <a:srgbClr val="7030A0"/>
                </a:solidFill>
                <a:latin typeface="Sylfaen" panose="010A0502050306030303" pitchFamily="18" charset="0"/>
              </a:rPr>
            </a:br>
            <a:endParaRPr lang="en-US" b="1" dirty="0">
              <a:solidFill>
                <a:srgbClr val="7030A0"/>
              </a:solidFill>
              <a:latin typeface="Sylfaen" panose="010A0502050306030303" pitchFamily="18" charset="0"/>
            </a:endParaRPr>
          </a:p>
          <a:p>
            <a:pPr algn="l"/>
            <a:r>
              <a:rPr lang="en-US" dirty="0">
                <a:latin typeface="Sylfaen" panose="010A0502050306030303" pitchFamily="18" charset="0"/>
              </a:rPr>
              <a:t>In prostate cancer, the degree of aggressiveness is determined by the sum of the Gleason score. The aggressiveness of cancer is not dependent on the developmental stage. It may happen so that the initial cancer may be very small, however very aggressive. </a:t>
            </a:r>
            <a:r>
              <a:rPr lang="en-US" b="1" dirty="0">
                <a:solidFill>
                  <a:srgbClr val="7030A0"/>
                </a:solidFill>
                <a:latin typeface="Sylfaen" panose="010A0502050306030303" pitchFamily="18" charset="0"/>
              </a:rPr>
              <a:t>Murata et al., 2018</a:t>
            </a:r>
            <a:r>
              <a:rPr lang="en-US" dirty="0">
                <a:latin typeface="Sylfaen" panose="010A0502050306030303" pitchFamily="18" charset="0"/>
              </a:rPr>
              <a:t>.</a:t>
            </a:r>
          </a:p>
          <a:p>
            <a:pPr algn="l"/>
            <a:endParaRPr lang="en-US" dirty="0">
              <a:latin typeface="Sylfaen" panose="010A0502050306030303" pitchFamily="18" charset="0"/>
            </a:endParaRPr>
          </a:p>
          <a:p>
            <a:pPr algn="l"/>
            <a:r>
              <a:rPr lang="en-US" dirty="0">
                <a:latin typeface="Sylfaen" panose="010A0502050306030303" pitchFamily="18" charset="0"/>
              </a:rPr>
              <a:t>Postoperative management of needed treatment is determined by </a:t>
            </a:r>
            <a:r>
              <a:rPr lang="en-US" dirty="0" err="1">
                <a:latin typeface="Sylfaen" panose="010A0502050306030303" pitchFamily="18" charset="0"/>
              </a:rPr>
              <a:t>histomorphological</a:t>
            </a:r>
            <a:r>
              <a:rPr lang="en-US" dirty="0">
                <a:latin typeface="Sylfaen" panose="010A0502050306030303" pitchFamily="18" charset="0"/>
              </a:rPr>
              <a:t> investigations, performed on isolated prostate specimens after surgery, and largely depends on how aggressive the cancer was in the prostate. If a high degree of aggressiveness (i.e., high sum of the Gleason score) is not accurately detected, then postoperative management would be incorrectly selected, and the risk of cancer recurrence increases. </a:t>
            </a:r>
            <a:r>
              <a:rPr lang="en-US" b="1" dirty="0" err="1">
                <a:solidFill>
                  <a:srgbClr val="7030A0"/>
                </a:solidFill>
                <a:latin typeface="Sylfaen" panose="010A0502050306030303" pitchFamily="18" charset="0"/>
              </a:rPr>
              <a:t>Vachani</a:t>
            </a:r>
            <a:r>
              <a:rPr lang="en-US" b="1" dirty="0">
                <a:solidFill>
                  <a:srgbClr val="7030A0"/>
                </a:solidFill>
                <a:latin typeface="Sylfaen" panose="010A0502050306030303" pitchFamily="18" charset="0"/>
              </a:rPr>
              <a:t> 2018.</a:t>
            </a:r>
          </a:p>
        </p:txBody>
      </p:sp>
    </p:spTree>
    <p:extLst>
      <p:ext uri="{BB962C8B-B14F-4D97-AF65-F5344CB8AC3E}">
        <p14:creationId xmlns:p14="http://schemas.microsoft.com/office/powerpoint/2010/main" val="20074033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4102" y="155945"/>
            <a:ext cx="11139698" cy="141767"/>
          </a:xfrm>
        </p:spPr>
        <p:txBody>
          <a:bodyPr>
            <a:normAutofit fontScale="90000"/>
          </a:bodyPr>
          <a:lstStyle/>
          <a:p>
            <a:pPr algn="ctr"/>
            <a:r>
              <a:rPr lang="en-US" sz="2400" dirty="0"/>
              <a:t>Introduction</a:t>
            </a:r>
          </a:p>
        </p:txBody>
      </p:sp>
      <p:sp>
        <p:nvSpPr>
          <p:cNvPr id="3" name="Content Placeholder 2"/>
          <p:cNvSpPr>
            <a:spLocks noGrp="1"/>
          </p:cNvSpPr>
          <p:nvPr>
            <p:ph idx="1"/>
          </p:nvPr>
        </p:nvSpPr>
        <p:spPr>
          <a:xfrm>
            <a:off x="396949" y="559981"/>
            <a:ext cx="10956851" cy="6027855"/>
          </a:xfrm>
        </p:spPr>
        <p:txBody>
          <a:bodyPr>
            <a:normAutofit fontScale="77500" lnSpcReduction="20000"/>
          </a:bodyPr>
          <a:lstStyle/>
          <a:p>
            <a:pPr marL="0" indent="0">
              <a:buNone/>
            </a:pPr>
            <a:r>
              <a:rPr lang="en-US" dirty="0">
                <a:latin typeface="Sylfaen" panose="010A0502050306030303" pitchFamily="18" charset="0"/>
              </a:rPr>
              <a:t>In order for the </a:t>
            </a:r>
            <a:r>
              <a:rPr lang="en-US" dirty="0" err="1">
                <a:latin typeface="Sylfaen" panose="010A0502050306030303" pitchFamily="18" charset="0"/>
              </a:rPr>
              <a:t>pathomorphological</a:t>
            </a:r>
            <a:r>
              <a:rPr lang="en-US" dirty="0">
                <a:latin typeface="Sylfaen" panose="010A0502050306030303" pitchFamily="18" charset="0"/>
              </a:rPr>
              <a:t> response to be 100% accurate, microscopic investigation of all parts of the entire prostate should be made, which is a highly laborious and time-consuming activity. Thereby, this type of examination is not practiced. Most clinics use partial selection practices. The reason for the high percentage of cancer recurrence is that the partial sampling method often fails to fully detect areas with a high degree of aggressiveness, resulting in incorrect postoperative management selection and recurrence of cancer.</a:t>
            </a:r>
            <a:br>
              <a:rPr lang="en-US" dirty="0">
                <a:latin typeface="Sylfaen" panose="010A0502050306030303" pitchFamily="18" charset="0"/>
              </a:rPr>
            </a:br>
            <a:endParaRPr lang="en-US" dirty="0">
              <a:latin typeface="Sylfaen" panose="010A0502050306030303" pitchFamily="18" charset="0"/>
            </a:endParaRPr>
          </a:p>
          <a:p>
            <a:pPr marL="0" indent="0">
              <a:buNone/>
            </a:pPr>
            <a:r>
              <a:rPr lang="en-US" dirty="0">
                <a:latin typeface="Sylfaen" panose="010A0502050306030303" pitchFamily="18" charset="0"/>
              </a:rPr>
              <a:t>The main weaknesses of this approach that lead to the mentioned errors are the following:</a:t>
            </a:r>
            <a:br>
              <a:rPr lang="en-US" dirty="0">
                <a:latin typeface="Sylfaen" panose="010A0502050306030303" pitchFamily="18" charset="0"/>
              </a:rPr>
            </a:br>
            <a:endParaRPr lang="en-US" dirty="0">
              <a:latin typeface="Sylfaen" panose="010A0502050306030303" pitchFamily="18" charset="0"/>
            </a:endParaRPr>
          </a:p>
          <a:p>
            <a:pPr marL="0" indent="0">
              <a:buNone/>
            </a:pPr>
            <a:r>
              <a:rPr lang="en-US" dirty="0">
                <a:latin typeface="Sylfaen" panose="010A0502050306030303" pitchFamily="18" charset="0"/>
              </a:rPr>
              <a:t>a) Usually, from each prostate gland, 30-40 slices are prepared for examination under the microscope. To do this, the isolated prostate is firstly processed into formalin, then cut into layers 5-6 mm thick. Then slices are randomly taken from layers in a non-automatized manner. </a:t>
            </a:r>
            <a:r>
              <a:rPr lang="en-US" b="1" dirty="0">
                <a:solidFill>
                  <a:srgbClr val="7030A0"/>
                </a:solidFill>
                <a:latin typeface="Sylfaen" panose="010A0502050306030303" pitchFamily="18" charset="0"/>
              </a:rPr>
              <a:t>True, 1994; </a:t>
            </a:r>
            <a:r>
              <a:rPr lang="en-US" b="1" dirty="0" err="1">
                <a:solidFill>
                  <a:srgbClr val="7030A0"/>
                </a:solidFill>
                <a:latin typeface="Sylfaen" panose="010A0502050306030303" pitchFamily="18" charset="0"/>
              </a:rPr>
              <a:t>Bova</a:t>
            </a:r>
            <a:r>
              <a:rPr lang="en-US" b="1" dirty="0">
                <a:solidFill>
                  <a:srgbClr val="7030A0"/>
                </a:solidFill>
                <a:latin typeface="Sylfaen" panose="010A0502050306030303" pitchFamily="18" charset="0"/>
              </a:rPr>
              <a:t> et al.1993</a:t>
            </a:r>
            <a:r>
              <a:rPr lang="en-US" dirty="0">
                <a:latin typeface="Sylfaen" panose="010A0502050306030303" pitchFamily="18" charset="0"/>
              </a:rPr>
              <a:t>. This is extremely insufficient to examine the entire prostatic tissue. </a:t>
            </a:r>
          </a:p>
          <a:p>
            <a:pPr marL="0" indent="0">
              <a:buNone/>
            </a:pPr>
            <a:endParaRPr lang="en-US" b="1" dirty="0">
              <a:latin typeface="Sylfaen" panose="010A0502050306030303" pitchFamily="18" charset="0"/>
            </a:endParaRPr>
          </a:p>
          <a:p>
            <a:pPr marL="0" indent="0">
              <a:buNone/>
            </a:pPr>
            <a:r>
              <a:rPr lang="en-US" b="1" dirty="0">
                <a:latin typeface="Sylfaen" panose="010A0502050306030303" pitchFamily="18" charset="0"/>
              </a:rPr>
              <a:t>b) </a:t>
            </a:r>
            <a:r>
              <a:rPr lang="en-US" dirty="0">
                <a:latin typeface="Sylfaen" panose="010A0502050306030303" pitchFamily="18" charset="0"/>
              </a:rPr>
              <a:t>The prostate tumor is morphologically diverse and multifocal. Cancers of different aggressiveness can be found in the same prostate. It is virtually impossible to detect the location of the tumor with the naked eye. Often, cancer is spread in the whole prostate gland with small acinus. </a:t>
            </a:r>
            <a:r>
              <a:rPr lang="en-US" b="1" dirty="0" err="1">
                <a:solidFill>
                  <a:srgbClr val="7030A0"/>
                </a:solidFill>
                <a:latin typeface="Sylfaen" panose="010A0502050306030303" pitchFamily="18" charset="0"/>
              </a:rPr>
              <a:t>Faraz</a:t>
            </a:r>
            <a:r>
              <a:rPr lang="en-US" b="1" dirty="0">
                <a:solidFill>
                  <a:srgbClr val="7030A0"/>
                </a:solidFill>
                <a:latin typeface="Sylfaen" panose="010A0502050306030303" pitchFamily="18" charset="0"/>
              </a:rPr>
              <a:t> et al., 2015</a:t>
            </a:r>
            <a:r>
              <a:rPr lang="en-US" dirty="0">
                <a:latin typeface="Sylfaen" panose="010A0502050306030303" pitchFamily="18" charset="0"/>
              </a:rPr>
              <a:t>. Different acini may have different degrees of aggressiveness. </a:t>
            </a:r>
          </a:p>
          <a:p>
            <a:endParaRPr lang="en-US" dirty="0"/>
          </a:p>
          <a:p>
            <a:pPr marL="0" indent="0">
              <a:buNone/>
            </a:pPr>
            <a:endParaRPr lang="en-US" dirty="0"/>
          </a:p>
        </p:txBody>
      </p:sp>
    </p:spTree>
    <p:extLst>
      <p:ext uri="{BB962C8B-B14F-4D97-AF65-F5344CB8AC3E}">
        <p14:creationId xmlns:p14="http://schemas.microsoft.com/office/powerpoint/2010/main" val="18028086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679" y="173739"/>
            <a:ext cx="11219121" cy="216121"/>
          </a:xfrm>
        </p:spPr>
        <p:txBody>
          <a:bodyPr>
            <a:noAutofit/>
          </a:bodyPr>
          <a:lstStyle/>
          <a:p>
            <a:pPr algn="ctr"/>
            <a:r>
              <a:rPr lang="en-US" sz="2400" dirty="0"/>
              <a:t>Introduction</a:t>
            </a:r>
          </a:p>
        </p:txBody>
      </p:sp>
      <p:sp>
        <p:nvSpPr>
          <p:cNvPr id="3" name="Content Placeholder 2"/>
          <p:cNvSpPr>
            <a:spLocks noGrp="1"/>
          </p:cNvSpPr>
          <p:nvPr>
            <p:ph idx="1"/>
          </p:nvPr>
        </p:nvSpPr>
        <p:spPr>
          <a:xfrm>
            <a:off x="326065" y="538716"/>
            <a:ext cx="11027735" cy="6084815"/>
          </a:xfrm>
        </p:spPr>
        <p:txBody>
          <a:bodyPr>
            <a:noAutofit/>
          </a:bodyPr>
          <a:lstStyle/>
          <a:p>
            <a:pPr marL="0" indent="0">
              <a:buNone/>
            </a:pPr>
            <a:r>
              <a:rPr lang="en-US" dirty="0">
                <a:latin typeface="Sylfaen" panose="010A0502050306030303" pitchFamily="18" charset="0"/>
              </a:rPr>
              <a:t>Thus, it is likely that a small part of a highly aggressive tumor could be missed during preparation of the slices and would not be detected. Consequently, targeted histological examination is not possible. Considering this, we would not have the information about highly aggressive cancer. Thereby, the treatment management plan would be incorrect.</a:t>
            </a:r>
            <a:br>
              <a:rPr lang="en-US" dirty="0">
                <a:latin typeface="Sylfaen" panose="010A0502050306030303" pitchFamily="18" charset="0"/>
              </a:rPr>
            </a:br>
            <a:br>
              <a:rPr lang="en-US" dirty="0">
                <a:latin typeface="Sylfaen" panose="010A0502050306030303" pitchFamily="18" charset="0"/>
              </a:rPr>
            </a:br>
            <a:r>
              <a:rPr lang="en-US" dirty="0">
                <a:latin typeface="Sylfaen" panose="010A0502050306030303" pitchFamily="18" charset="0"/>
              </a:rPr>
              <a:t>Existing approaches to computer-assisted evaluation of histopathological preparations of the prostate employ the fact that the glands are usually first separated from stroma. This task is difficult and prone to detection errors due to a large spectrum of gland architectures in benign and cancerous areas. Besides, computer-assisted gland segmentation techniques utilize the presence of the glandular lumen as a prominent feature that requires highly sophisticated image processing routines.</a:t>
            </a:r>
          </a:p>
        </p:txBody>
      </p:sp>
    </p:spTree>
    <p:extLst>
      <p:ext uri="{BB962C8B-B14F-4D97-AF65-F5344CB8AC3E}">
        <p14:creationId xmlns:p14="http://schemas.microsoft.com/office/powerpoint/2010/main" val="23754568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502" y="365126"/>
            <a:ext cx="11233299" cy="464214"/>
          </a:xfrm>
        </p:spPr>
        <p:txBody>
          <a:bodyPr>
            <a:normAutofit fontScale="90000"/>
          </a:bodyPr>
          <a:lstStyle/>
          <a:p>
            <a:r>
              <a:rPr lang="en-US" sz="3200" b="1" dirty="0"/>
              <a:t>Methods</a:t>
            </a:r>
          </a:p>
        </p:txBody>
      </p:sp>
      <p:sp>
        <p:nvSpPr>
          <p:cNvPr id="3" name="Content Placeholder 2"/>
          <p:cNvSpPr>
            <a:spLocks noGrp="1"/>
          </p:cNvSpPr>
          <p:nvPr>
            <p:ph idx="1"/>
          </p:nvPr>
        </p:nvSpPr>
        <p:spPr>
          <a:xfrm>
            <a:off x="248093" y="829341"/>
            <a:ext cx="11383926" cy="6138530"/>
          </a:xfrm>
        </p:spPr>
        <p:txBody>
          <a:bodyPr>
            <a:normAutofit lnSpcReduction="10000"/>
          </a:bodyPr>
          <a:lstStyle/>
          <a:p>
            <a:pPr marL="0" indent="0">
              <a:buNone/>
            </a:pPr>
            <a:r>
              <a:rPr lang="en-US" dirty="0">
                <a:latin typeface="Sylfaen" panose="010A0502050306030303" pitchFamily="18" charset="0"/>
              </a:rPr>
              <a:t>In the experiments, prostates obtained after radical prostatectomy were utilized. </a:t>
            </a:r>
          </a:p>
          <a:p>
            <a:pPr marL="0" indent="0">
              <a:buNone/>
            </a:pPr>
            <a:r>
              <a:rPr lang="en-US" dirty="0">
                <a:latin typeface="Sylfaen" panose="010A0502050306030303" pitchFamily="18" charset="0"/>
              </a:rPr>
              <a:t>It is well known that a certain technique is used to cut the prostate in order to detect the aggressiveness based on the Gleason score of cancer after surgery. For this purpose a formalin-fixed paraffin-embedded tissues (</a:t>
            </a:r>
            <a:r>
              <a:rPr lang="en-US" dirty="0">
                <a:solidFill>
                  <a:srgbClr val="FF0000"/>
                </a:solidFill>
                <a:latin typeface="Sylfaen" panose="010A0502050306030303" pitchFamily="18" charset="0"/>
              </a:rPr>
              <a:t>FPE</a:t>
            </a:r>
            <a:r>
              <a:rPr lang="en-US" dirty="0">
                <a:latin typeface="Sylfaen" panose="010A0502050306030303" pitchFamily="18" charset="0"/>
              </a:rPr>
              <a:t>) are obtained for processing the specimens. </a:t>
            </a:r>
          </a:p>
          <a:p>
            <a:pPr marL="0" indent="0">
              <a:buNone/>
            </a:pPr>
            <a:r>
              <a:rPr lang="en-US" dirty="0">
                <a:latin typeface="Sylfaen" panose="010A0502050306030303" pitchFamily="18" charset="0"/>
              </a:rPr>
              <a:t>After this, a microtome is used to cut slices from </a:t>
            </a:r>
            <a:r>
              <a:rPr lang="en-US" b="1" dirty="0">
                <a:solidFill>
                  <a:srgbClr val="FF0000"/>
                </a:solidFill>
                <a:latin typeface="Sylfaen" panose="010A0502050306030303" pitchFamily="18" charset="0"/>
              </a:rPr>
              <a:t>FPE</a:t>
            </a:r>
            <a:r>
              <a:rPr lang="en-US" dirty="0">
                <a:latin typeface="Sylfaen" panose="010A0502050306030303" pitchFamily="18" charset="0"/>
              </a:rPr>
              <a:t> for microscopic analyses. The slices mounted on the slide glass (</a:t>
            </a:r>
            <a:r>
              <a:rPr lang="en-US" dirty="0">
                <a:solidFill>
                  <a:srgbClr val="7030A0"/>
                </a:solidFill>
                <a:latin typeface="Sylfaen" panose="010A0502050306030303" pitchFamily="18" charset="0"/>
              </a:rPr>
              <a:t>SMG</a:t>
            </a:r>
            <a:r>
              <a:rPr lang="en-US" dirty="0">
                <a:latin typeface="Sylfaen" panose="010A0502050306030303" pitchFamily="18" charset="0"/>
              </a:rPr>
              <a:t>) are obtained after a well-known processing step. </a:t>
            </a:r>
          </a:p>
          <a:p>
            <a:pPr marL="0" indent="0">
              <a:buNone/>
            </a:pPr>
            <a:r>
              <a:rPr lang="en-US" dirty="0">
                <a:latin typeface="Sylfaen" panose="010A0502050306030303" pitchFamily="18" charset="0"/>
              </a:rPr>
              <a:t>It is easy to understand that </a:t>
            </a:r>
            <a:r>
              <a:rPr lang="en-US" dirty="0">
                <a:solidFill>
                  <a:srgbClr val="FF0000"/>
                </a:solidFill>
                <a:latin typeface="Sylfaen" panose="010A0502050306030303" pitchFamily="18" charset="0"/>
              </a:rPr>
              <a:t>FPE</a:t>
            </a:r>
            <a:r>
              <a:rPr lang="en-US" dirty="0">
                <a:latin typeface="Sylfaen" panose="010A0502050306030303" pitchFamily="18" charset="0"/>
              </a:rPr>
              <a:t> and </a:t>
            </a:r>
            <a:r>
              <a:rPr lang="en-US" dirty="0">
                <a:solidFill>
                  <a:srgbClr val="7030A0"/>
                </a:solidFill>
                <a:latin typeface="Sylfaen" panose="010A0502050306030303" pitchFamily="18" charset="0"/>
              </a:rPr>
              <a:t>SMG</a:t>
            </a:r>
            <a:r>
              <a:rPr lang="en-US" dirty="0">
                <a:latin typeface="Sylfaen" panose="010A0502050306030303" pitchFamily="18" charset="0"/>
              </a:rPr>
              <a:t> are complementary. Their localized cancer distributions are one and the same. Additionally, their distribution of aggressive patterns is also one and the same.</a:t>
            </a:r>
            <a:br>
              <a:rPr lang="en-US" dirty="0">
                <a:latin typeface="Sylfaen" panose="010A0502050306030303" pitchFamily="18" charset="0"/>
              </a:rPr>
            </a:br>
            <a:endParaRPr lang="en-US" dirty="0">
              <a:latin typeface="Sylfaen" panose="010A0502050306030303" pitchFamily="18" charset="0"/>
            </a:endParaRPr>
          </a:p>
          <a:p>
            <a:pPr marL="0" indent="0">
              <a:buNone/>
            </a:pPr>
            <a:r>
              <a:rPr lang="en-US" dirty="0">
                <a:latin typeface="Sylfaen" panose="010A0502050306030303" pitchFamily="18" charset="0"/>
              </a:rPr>
              <a:t>Due to the mentioned weaknesses, we decided to administer our IR visualization method for obtaining IR images of </a:t>
            </a:r>
            <a:r>
              <a:rPr lang="en-US" dirty="0">
                <a:solidFill>
                  <a:srgbClr val="FF0000"/>
                </a:solidFill>
                <a:latin typeface="Sylfaen" panose="010A0502050306030303" pitchFamily="18" charset="0"/>
              </a:rPr>
              <a:t>FPE</a:t>
            </a:r>
            <a:r>
              <a:rPr lang="en-US" dirty="0">
                <a:latin typeface="Sylfaen" panose="010A0502050306030303" pitchFamily="18" charset="0"/>
              </a:rPr>
              <a:t>.</a:t>
            </a:r>
          </a:p>
        </p:txBody>
      </p:sp>
    </p:spTree>
    <p:extLst>
      <p:ext uri="{BB962C8B-B14F-4D97-AF65-F5344CB8AC3E}">
        <p14:creationId xmlns:p14="http://schemas.microsoft.com/office/powerpoint/2010/main" val="25900949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66" y="176982"/>
            <a:ext cx="10929583" cy="72399"/>
          </a:xfrm>
        </p:spPr>
        <p:txBody>
          <a:bodyPr>
            <a:normAutofit fontScale="90000"/>
          </a:bodyPr>
          <a:lstStyle/>
          <a:p>
            <a:r>
              <a:rPr lang="en-US" dirty="0"/>
              <a:t> </a:t>
            </a:r>
          </a:p>
        </p:txBody>
      </p:sp>
      <p:sp>
        <p:nvSpPr>
          <p:cNvPr id="3" name="Content Placeholder 2"/>
          <p:cNvSpPr>
            <a:spLocks noGrp="1"/>
          </p:cNvSpPr>
          <p:nvPr>
            <p:ph idx="1"/>
          </p:nvPr>
        </p:nvSpPr>
        <p:spPr>
          <a:xfrm>
            <a:off x="265246" y="737420"/>
            <a:ext cx="11088554" cy="5460326"/>
          </a:xfrm>
        </p:spPr>
        <p:txBody>
          <a:bodyPr>
            <a:normAutofit/>
          </a:bodyPr>
          <a:lstStyle/>
          <a:p>
            <a:pPr marL="0" indent="0">
              <a:buNone/>
            </a:pPr>
            <a:r>
              <a:rPr lang="en-US" sz="2400" dirty="0">
                <a:latin typeface="Sylfaen" panose="010A0502050306030303" pitchFamily="18" charset="0"/>
              </a:rPr>
              <a:t>On this slide is shown one of the </a:t>
            </a:r>
            <a:r>
              <a:rPr lang="en-US" sz="2400" dirty="0">
                <a:solidFill>
                  <a:srgbClr val="FF0000"/>
                </a:solidFill>
                <a:latin typeface="Sylfaen" panose="010A0502050306030303" pitchFamily="18" charset="0"/>
              </a:rPr>
              <a:t>FPE</a:t>
            </a:r>
            <a:r>
              <a:rPr lang="en-US" sz="2400" dirty="0">
                <a:latin typeface="Sylfaen" panose="010A0502050306030303" pitchFamily="18" charset="0"/>
              </a:rPr>
              <a:t>s, </a:t>
            </a:r>
            <a:r>
              <a:rPr lang="en-US" sz="2400" dirty="0">
                <a:solidFill>
                  <a:srgbClr val="7030A0"/>
                </a:solidFill>
                <a:latin typeface="Sylfaen" panose="010A0502050306030303" pitchFamily="18" charset="0"/>
              </a:rPr>
              <a:t>MSG</a:t>
            </a:r>
            <a:r>
              <a:rPr lang="en-US" sz="2400" dirty="0">
                <a:latin typeface="Sylfaen" panose="010A0502050306030303" pitchFamily="18" charset="0"/>
              </a:rPr>
              <a:t> taken from it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400" dirty="0">
              <a:latin typeface="Sylfaen" panose="010A0502050306030303" pitchFamily="18" charset="0"/>
            </a:endParaRPr>
          </a:p>
          <a:p>
            <a:pPr marL="0" indent="0">
              <a:buNone/>
            </a:pPr>
            <a:endParaRPr lang="en-US" sz="2400" dirty="0">
              <a:latin typeface="Sylfaen" panose="010A0502050306030303" pitchFamily="18" charset="0"/>
            </a:endParaRPr>
          </a:p>
          <a:p>
            <a:pPr marL="0" indent="0">
              <a:buNone/>
            </a:pPr>
            <a:r>
              <a:rPr lang="en-US" sz="2400" dirty="0">
                <a:latin typeface="Sylfaen" panose="010A0502050306030303" pitchFamily="18" charset="0"/>
              </a:rPr>
              <a:t>                                                            Figure 1. </a:t>
            </a:r>
          </a:p>
        </p:txBody>
      </p:sp>
      <p:sp>
        <p:nvSpPr>
          <p:cNvPr id="12" name="Rectangle 19"/>
          <p:cNvSpPr>
            <a:spLocks noChangeArrowheads="1"/>
          </p:cNvSpPr>
          <p:nvPr/>
        </p:nvSpPr>
        <p:spPr bwMode="auto">
          <a:xfrm>
            <a:off x="0" y="120878"/>
            <a:ext cx="21031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dirty="0">
                <a:ln>
                  <a:noFill/>
                </a:ln>
                <a:solidFill>
                  <a:schemeClr val="tx1"/>
                </a:solidFill>
                <a:effectLst/>
                <a:latin typeface="Sylfaen" panose="010A0502050306030303" pitchFamily="18"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endParaRPr>
          </a:p>
        </p:txBody>
      </p:sp>
      <p:sp>
        <p:nvSpPr>
          <p:cNvPr id="13" name="Rectangle 20"/>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1"/>
          <p:cNvSpPr>
            <a:spLocks noChangeArrowheads="1"/>
          </p:cNvSpPr>
          <p:nvPr/>
        </p:nvSpPr>
        <p:spPr bwMode="auto">
          <a:xfrm>
            <a:off x="0" y="3022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ka-GE" altLang="en-US" sz="1100" b="0" i="0" u="none" strike="noStrike" cap="none" normalizeH="0" baseline="0">
                <a:ln>
                  <a:noFill/>
                </a:ln>
                <a:solidFill>
                  <a:schemeClr val="tx1"/>
                </a:solidFill>
                <a:effectLst/>
                <a:latin typeface="Sylfaen" panose="010A0502050306030303" pitchFamily="18" charset="0"/>
                <a:ea typeface="Calibri" panose="020F0502020204030204" pitchFamily="34" charset="0"/>
                <a:cs typeface="Times New Roman" panose="02020603050405020304" pitchFamily="18" charset="0"/>
              </a:rPr>
              <a:t> </a:t>
            </a:r>
            <a:endParaRPr kumimoji="0" lang="ka-GE"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22"/>
          <p:cNvSpPr>
            <a:spLocks noChangeArrowheads="1"/>
          </p:cNvSpPr>
          <p:nvPr/>
        </p:nvSpPr>
        <p:spPr bwMode="auto">
          <a:xfrm>
            <a:off x="0" y="4324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595" y="1473357"/>
            <a:ext cx="10058400" cy="3098485"/>
          </a:xfrm>
          <a:prstGeom prst="rect">
            <a:avLst/>
          </a:prstGeom>
        </p:spPr>
      </p:pic>
    </p:spTree>
    <p:extLst>
      <p:ext uri="{BB962C8B-B14F-4D97-AF65-F5344CB8AC3E}">
        <p14:creationId xmlns:p14="http://schemas.microsoft.com/office/powerpoint/2010/main" val="31378048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1026</TotalTime>
  <Words>4657</Words>
  <Application>Microsoft Office PowerPoint</Application>
  <PresentationFormat>Widescreen</PresentationFormat>
  <Paragraphs>228</Paragraphs>
  <Slides>31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Sylfaen</vt:lpstr>
      <vt:lpstr>Office Theme</vt:lpstr>
      <vt:lpstr>                                 Georgian Technical University, Institute of Cybernetics   B                               Besarion Partsvania, Tamaz Sulaberidze, Alexandre Khuskivadze, Sophio Abazadze   Alternative optical techniques for assessing the aggressiveness of prostate cancer   </vt:lpstr>
      <vt:lpstr> .   </vt:lpstr>
      <vt:lpstr>Introduction</vt:lpstr>
      <vt:lpstr>Introduction</vt:lpstr>
      <vt:lpstr>Introduction</vt:lpstr>
      <vt:lpstr>Introduction</vt:lpstr>
      <vt:lpstr>Introduction</vt:lpstr>
      <vt:lpstr>Methods</vt:lpstr>
      <vt:lpstr> </vt:lpstr>
      <vt:lpstr>Methods</vt:lpstr>
      <vt:lpstr>Methods</vt:lpstr>
      <vt:lpstr>Experimental Unit. </vt:lpstr>
      <vt:lpstr>Methods</vt:lpstr>
      <vt:lpstr>Methods</vt:lpstr>
      <vt:lpstr>Software Development </vt:lpstr>
      <vt:lpstr>5 grade of prostate cancer  </vt:lpstr>
      <vt:lpstr>How works software</vt:lpstr>
      <vt:lpstr>Results</vt:lpstr>
      <vt:lpstr>Another example of the IR image of the FPE with cancer aggressiveness 2 .  </vt:lpstr>
      <vt:lpstr>Results</vt:lpstr>
      <vt:lpstr> </vt:lpstr>
      <vt:lpstr>Results</vt:lpstr>
      <vt:lpstr>Results</vt:lpstr>
      <vt:lpstr>Results</vt:lpstr>
      <vt:lpstr>Results</vt:lpstr>
      <vt:lpstr>Conclusion</vt:lpstr>
      <vt:lpstr>References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 imaging for determining of prostate cancer aggressiveness</dc:title>
  <dc:creator>Surface</dc:creator>
  <cp:lastModifiedBy>nikoloz khuskivadze</cp:lastModifiedBy>
  <cp:revision>254</cp:revision>
  <dcterms:created xsi:type="dcterms:W3CDTF">2024-12-17T09:42:04Z</dcterms:created>
  <dcterms:modified xsi:type="dcterms:W3CDTF">2026-01-28T00:28:07Z</dcterms:modified>
</cp:coreProperties>
</file>